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8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7B8D16-4ECA-4B4C-9D09-4BB5E2EE3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DA478C-B413-40A0-8509-1C4CEED5A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5B8145-C14B-4851-A3C0-1E949AE6B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5CFC-5B36-4B51-ABCD-0C8C403D058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21D8E0-9DF1-4D43-87D8-DE56E8E74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A31D07-9096-4912-97DB-C7DFE4404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A6DD-216C-45D1-A2F9-D7E3ECA85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38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83720E-F8AC-4953-896A-74F0E951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B4B28D0-8582-4E74-B86A-F6DBDCB7B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2E2D49-985E-46F5-805B-BF417DD48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5CFC-5B36-4B51-ABCD-0C8C403D058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E04FDD-B752-457D-8519-33028E29A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EE86E5-3007-421B-A233-B367AFD22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A6DD-216C-45D1-A2F9-D7E3ECA85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59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665F14A-8C89-487E-8D7B-78B90F4165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4B2084B-C2CD-475C-9A4F-335C827E3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1737C6-D6D0-40F0-9D99-BBFEA033A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5CFC-5B36-4B51-ABCD-0C8C403D058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AC0D6B-E4AC-46D3-9F24-00C7267D3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461B49-2038-4BC9-AF62-9431F2A13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A6DD-216C-45D1-A2F9-D7E3ECA85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21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0D5729-A58F-453D-95BF-CED8E0E8E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B44CDC-940B-4D60-B12A-8BBFEFBA8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569606-0FB2-49F1-887A-97560A386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5CFC-5B36-4B51-ABCD-0C8C403D058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2DA4DA-BAAF-4357-AF00-76664CF23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43F1EA-5FEF-44E0-813A-A3A405C3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A6DD-216C-45D1-A2F9-D7E3ECA85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0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95B406-8951-431F-BC98-9F82F3BB0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89C5F8E-59BB-4A6D-B2AD-BC7CA9BAD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642E61-E1AC-412F-88AD-3AB0B3AC2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5CFC-5B36-4B51-ABCD-0C8C403D058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F31077-8C65-42D4-B183-36064CA20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B4F2EA-885D-4C5A-9BFF-53349F219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A6DD-216C-45D1-A2F9-D7E3ECA85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13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FDD100-2357-4511-AD6A-AE1D56FFB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9F22CA-B61A-433E-94B2-68CCBF7503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7BA75F-8E97-4E7A-A518-64C956623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E4669C-8CB9-4911-84C2-D4626C1B9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5CFC-5B36-4B51-ABCD-0C8C403D058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F6F6D9-5583-41A7-B2F2-1B64DE39C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9D6BAB-5D31-4004-9B13-49E567762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A6DD-216C-45D1-A2F9-D7E3ECA85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27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C09ED6-D9B8-4846-AAF1-CED2A29BC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3EDCE2-8DB9-43D1-8FBF-1DD92D32A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5415D96-AA67-45EC-8B4D-BA8B470EF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FD2332B-01B2-44AD-9939-3EB9AC0C3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F188173-46A3-4F48-BAF9-0FD5080D6E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CD1F7E8-8E35-4A4D-9B6F-68B9F65D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5CFC-5B36-4B51-ABCD-0C8C403D058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568B86D-9A9F-4724-8211-084AEFEFB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485B2A4-3543-49A1-8D4D-408ADF01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A6DD-216C-45D1-A2F9-D7E3ECA85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57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060E5F-DC30-440E-9A9D-5F2CD7D19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AAC82DB-D9EE-4F07-91C1-92841CE65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5CFC-5B36-4B51-ABCD-0C8C403D058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A03DF06-80BC-43D8-BD8B-5A75187BD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2791695-A7DF-45D4-AAE9-EF08F953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A6DD-216C-45D1-A2F9-D7E3ECA85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997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7E33EF-0E11-4810-8D6E-6F1A9D178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5CFC-5B36-4B51-ABCD-0C8C403D058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C38EA4A-ECC7-4E06-9E52-454BEF620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C18E748-4E55-47B4-BA64-9180D8372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A6DD-216C-45D1-A2F9-D7E3ECA85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20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62B97F-4AE2-4FFC-8D05-952C2AB93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ECF8B9-81DA-48AA-8C7A-3B1EB1CA3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5C0840-034F-4E86-A71F-D459F0C88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00150D-47CB-492A-9075-5CD29DD25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5CFC-5B36-4B51-ABCD-0C8C403D058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161778-2749-4DE5-8D8D-5BAD8EE9C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BA7B8B-2F54-4239-9C2C-30C4BAB3A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A6DD-216C-45D1-A2F9-D7E3ECA85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9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B107C5-A64E-48C4-BC24-3BCE22CD0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EAF2970-4A2D-44E0-88BC-3F2C5BA89D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D4CAB9-5F1E-4340-BEA1-F53467159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D369E2-497F-4511-87B4-973812096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5CFC-5B36-4B51-ABCD-0C8C403D058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86E32C-F118-4EA6-8355-1C087F941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4B567C-EA85-4B49-8E45-1DA4E1FD6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A6DD-216C-45D1-A2F9-D7E3ECA85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01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D99FE34-EB36-4A92-A946-DABCC0151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888EEE-10C5-49A4-8FD9-01A44EE33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61DD77-E3E7-4E56-A7D2-322FC09B0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75CFC-5B36-4B51-ABCD-0C8C403D0587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0681DF-B3CD-4155-8761-C8C8B8C7FD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BF7347-0281-47CE-A5B6-1460807123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A6DD-216C-45D1-A2F9-D7E3ECA85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12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17808172-44AC-4548-87BA-7678E7E278C7}"/>
              </a:ext>
            </a:extLst>
          </p:cNvPr>
          <p:cNvSpPr/>
          <p:nvPr/>
        </p:nvSpPr>
        <p:spPr>
          <a:xfrm>
            <a:off x="0" y="4900554"/>
            <a:ext cx="4514850" cy="1957446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0EA86FD6-6850-4D28-8C3D-AE2CA7EA67E2}"/>
              </a:ext>
            </a:extLst>
          </p:cNvPr>
          <p:cNvGrpSpPr/>
          <p:nvPr/>
        </p:nvGrpSpPr>
        <p:grpSpPr>
          <a:xfrm>
            <a:off x="582215" y="293679"/>
            <a:ext cx="11413151" cy="6405526"/>
            <a:chOff x="582215" y="293679"/>
            <a:chExt cx="11413151" cy="6405526"/>
          </a:xfrm>
        </p:grpSpPr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25AF47C1-C418-4F74-9B27-D12F5FF41297}"/>
                </a:ext>
              </a:extLst>
            </p:cNvPr>
            <p:cNvSpPr/>
            <p:nvPr/>
          </p:nvSpPr>
          <p:spPr>
            <a:xfrm>
              <a:off x="8632097" y="3429000"/>
              <a:ext cx="3363269" cy="3229434"/>
            </a:xfrm>
            <a:custGeom>
              <a:avLst/>
              <a:gdLst>
                <a:gd name="connsiteX0" fmla="*/ 0 w 3629719"/>
                <a:gd name="connsiteY0" fmla="*/ 362972 h 3873784"/>
                <a:gd name="connsiteX1" fmla="*/ 362972 w 3629719"/>
                <a:gd name="connsiteY1" fmla="*/ 0 h 3873784"/>
                <a:gd name="connsiteX2" fmla="*/ 3266747 w 3629719"/>
                <a:gd name="connsiteY2" fmla="*/ 0 h 3873784"/>
                <a:gd name="connsiteX3" fmla="*/ 3629719 w 3629719"/>
                <a:gd name="connsiteY3" fmla="*/ 362972 h 3873784"/>
                <a:gd name="connsiteX4" fmla="*/ 3629719 w 3629719"/>
                <a:gd name="connsiteY4" fmla="*/ 3510812 h 3873784"/>
                <a:gd name="connsiteX5" fmla="*/ 3266747 w 3629719"/>
                <a:gd name="connsiteY5" fmla="*/ 3873784 h 3873784"/>
                <a:gd name="connsiteX6" fmla="*/ 362972 w 3629719"/>
                <a:gd name="connsiteY6" fmla="*/ 3873784 h 3873784"/>
                <a:gd name="connsiteX7" fmla="*/ 0 w 3629719"/>
                <a:gd name="connsiteY7" fmla="*/ 3510812 h 3873784"/>
                <a:gd name="connsiteX8" fmla="*/ 0 w 3629719"/>
                <a:gd name="connsiteY8" fmla="*/ 362972 h 3873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29719" h="3873784">
                  <a:moveTo>
                    <a:pt x="0" y="362972"/>
                  </a:moveTo>
                  <a:cubicBezTo>
                    <a:pt x="0" y="162508"/>
                    <a:pt x="162508" y="0"/>
                    <a:pt x="362972" y="0"/>
                  </a:cubicBezTo>
                  <a:lnTo>
                    <a:pt x="3266747" y="0"/>
                  </a:lnTo>
                  <a:cubicBezTo>
                    <a:pt x="3467211" y="0"/>
                    <a:pt x="3629719" y="162508"/>
                    <a:pt x="3629719" y="362972"/>
                  </a:cubicBezTo>
                  <a:lnTo>
                    <a:pt x="3629719" y="3510812"/>
                  </a:lnTo>
                  <a:cubicBezTo>
                    <a:pt x="3629719" y="3711276"/>
                    <a:pt x="3467211" y="3873784"/>
                    <a:pt x="3266747" y="3873784"/>
                  </a:cubicBezTo>
                  <a:lnTo>
                    <a:pt x="362972" y="3873784"/>
                  </a:lnTo>
                  <a:cubicBezTo>
                    <a:pt x="162508" y="3873784"/>
                    <a:pt x="0" y="3711276"/>
                    <a:pt x="0" y="3510812"/>
                  </a:cubicBezTo>
                  <a:lnTo>
                    <a:pt x="0" y="362972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1">
              <a:schemeClr val="accent4">
                <a:shade val="80000"/>
                <a:hueOff val="-513283"/>
                <a:satOff val="0"/>
                <a:lumOff val="3387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24294" tIns="1103824" rIns="135378" bIns="135378" numCol="1" spcCol="1270" anchor="t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600" kern="1200" dirty="0" err="1"/>
                <a:t>Bachelors</a:t>
              </a:r>
              <a:r>
                <a:rPr lang="fr-FR" sz="1600" kern="1200" dirty="0"/>
                <a:t> ressource humaines </a:t>
              </a: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600" kern="1200" dirty="0" err="1"/>
                <a:t>Bachelors</a:t>
              </a:r>
              <a:r>
                <a:rPr lang="fr-FR" sz="1600" kern="1200" dirty="0"/>
                <a:t> management </a:t>
              </a: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600" kern="1200" dirty="0" err="1"/>
                <a:t>Bachelors</a:t>
              </a:r>
              <a:r>
                <a:rPr lang="fr-FR" sz="1600" kern="1200" dirty="0"/>
                <a:t> économie sociale et solidaire </a:t>
              </a: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600" kern="1200" dirty="0" err="1"/>
                <a:t>Bachelors</a:t>
              </a:r>
              <a:r>
                <a:rPr lang="fr-FR" sz="1600" kern="1200" dirty="0"/>
                <a:t> banque et assurance </a:t>
              </a: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600" kern="1200" dirty="0" err="1"/>
                <a:t>Bachelors</a:t>
              </a:r>
              <a:r>
                <a:rPr lang="fr-FR" sz="1600" kern="1200" dirty="0"/>
                <a:t> science humaines et sociales</a:t>
              </a:r>
            </a:p>
          </p:txBody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0E8070F6-8B73-4D75-905E-994D5EF70E1E}"/>
                </a:ext>
              </a:extLst>
            </p:cNvPr>
            <p:cNvSpPr/>
            <p:nvPr/>
          </p:nvSpPr>
          <p:spPr>
            <a:xfrm>
              <a:off x="8524721" y="293679"/>
              <a:ext cx="3253676" cy="2613855"/>
            </a:xfrm>
            <a:custGeom>
              <a:avLst/>
              <a:gdLst>
                <a:gd name="connsiteX0" fmla="*/ 0 w 3253676"/>
                <a:gd name="connsiteY0" fmla="*/ 261386 h 2613855"/>
                <a:gd name="connsiteX1" fmla="*/ 261386 w 3253676"/>
                <a:gd name="connsiteY1" fmla="*/ 0 h 2613855"/>
                <a:gd name="connsiteX2" fmla="*/ 2992291 w 3253676"/>
                <a:gd name="connsiteY2" fmla="*/ 0 h 2613855"/>
                <a:gd name="connsiteX3" fmla="*/ 3253677 w 3253676"/>
                <a:gd name="connsiteY3" fmla="*/ 261386 h 2613855"/>
                <a:gd name="connsiteX4" fmla="*/ 3253676 w 3253676"/>
                <a:gd name="connsiteY4" fmla="*/ 2352470 h 2613855"/>
                <a:gd name="connsiteX5" fmla="*/ 2992290 w 3253676"/>
                <a:gd name="connsiteY5" fmla="*/ 2613856 h 2613855"/>
                <a:gd name="connsiteX6" fmla="*/ 261386 w 3253676"/>
                <a:gd name="connsiteY6" fmla="*/ 2613855 h 2613855"/>
                <a:gd name="connsiteX7" fmla="*/ 0 w 3253676"/>
                <a:gd name="connsiteY7" fmla="*/ 2352469 h 2613855"/>
                <a:gd name="connsiteX8" fmla="*/ 0 w 3253676"/>
                <a:gd name="connsiteY8" fmla="*/ 261386 h 261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3676" h="2613855">
                  <a:moveTo>
                    <a:pt x="0" y="261386"/>
                  </a:moveTo>
                  <a:cubicBezTo>
                    <a:pt x="0" y="117026"/>
                    <a:pt x="117026" y="0"/>
                    <a:pt x="261386" y="0"/>
                  </a:cubicBezTo>
                  <a:lnTo>
                    <a:pt x="2992291" y="0"/>
                  </a:lnTo>
                  <a:cubicBezTo>
                    <a:pt x="3136651" y="0"/>
                    <a:pt x="3253677" y="117026"/>
                    <a:pt x="3253677" y="261386"/>
                  </a:cubicBezTo>
                  <a:cubicBezTo>
                    <a:pt x="3253677" y="958414"/>
                    <a:pt x="3253676" y="1655442"/>
                    <a:pt x="3253676" y="2352470"/>
                  </a:cubicBezTo>
                  <a:cubicBezTo>
                    <a:pt x="3253676" y="2496830"/>
                    <a:pt x="3136650" y="2613856"/>
                    <a:pt x="2992290" y="2613856"/>
                  </a:cubicBezTo>
                  <a:lnTo>
                    <a:pt x="261386" y="2613855"/>
                  </a:lnTo>
                  <a:cubicBezTo>
                    <a:pt x="117026" y="2613855"/>
                    <a:pt x="0" y="2496829"/>
                    <a:pt x="0" y="2352469"/>
                  </a:cubicBezTo>
                  <a:lnTo>
                    <a:pt x="0" y="261386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1">
              <a:schemeClr val="accent4">
                <a:shade val="80000"/>
                <a:hueOff val="-256642"/>
                <a:satOff val="0"/>
                <a:lumOff val="1693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94481" tIns="118378" rIns="118378" bIns="771842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600" kern="1200" dirty="0"/>
                <a:t>Agent de service hospitalier 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600" kern="1200" dirty="0"/>
                <a:t>Infirmier / Aide soignant 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600" kern="1200" dirty="0"/>
                <a:t>Éducateur spécialisé 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600" kern="1200" dirty="0"/>
                <a:t>Diététicien 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600" kern="1200" dirty="0"/>
                <a:t>Assistant de </a:t>
              </a:r>
              <a:r>
                <a:rPr lang="fr-FR" sz="1800" kern="1200" dirty="0"/>
                <a:t>service</a:t>
              </a:r>
              <a:r>
                <a:rPr lang="fr-FR" sz="1600" kern="1200" dirty="0"/>
                <a:t> social 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600" kern="1200" dirty="0"/>
                <a:t>Orthoptiste </a:t>
              </a:r>
            </a:p>
          </p:txBody>
        </p:sp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A4D86A6F-7726-4BE9-A18C-E2BA670F0BE1}"/>
                </a:ext>
              </a:extLst>
            </p:cNvPr>
            <p:cNvSpPr/>
            <p:nvPr/>
          </p:nvSpPr>
          <p:spPr>
            <a:xfrm>
              <a:off x="640080" y="554282"/>
              <a:ext cx="4172741" cy="2062103"/>
            </a:xfrm>
            <a:custGeom>
              <a:avLst/>
              <a:gdLst>
                <a:gd name="connsiteX0" fmla="*/ 0 w 4172741"/>
                <a:gd name="connsiteY0" fmla="*/ 229801 h 2298010"/>
                <a:gd name="connsiteX1" fmla="*/ 229801 w 4172741"/>
                <a:gd name="connsiteY1" fmla="*/ 0 h 2298010"/>
                <a:gd name="connsiteX2" fmla="*/ 3942940 w 4172741"/>
                <a:gd name="connsiteY2" fmla="*/ 0 h 2298010"/>
                <a:gd name="connsiteX3" fmla="*/ 4172741 w 4172741"/>
                <a:gd name="connsiteY3" fmla="*/ 229801 h 2298010"/>
                <a:gd name="connsiteX4" fmla="*/ 4172741 w 4172741"/>
                <a:gd name="connsiteY4" fmla="*/ 2068209 h 2298010"/>
                <a:gd name="connsiteX5" fmla="*/ 3942940 w 4172741"/>
                <a:gd name="connsiteY5" fmla="*/ 2298010 h 2298010"/>
                <a:gd name="connsiteX6" fmla="*/ 229801 w 4172741"/>
                <a:gd name="connsiteY6" fmla="*/ 2298010 h 2298010"/>
                <a:gd name="connsiteX7" fmla="*/ 0 w 4172741"/>
                <a:gd name="connsiteY7" fmla="*/ 2068209 h 2298010"/>
                <a:gd name="connsiteX8" fmla="*/ 0 w 4172741"/>
                <a:gd name="connsiteY8" fmla="*/ 229801 h 2298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2741" h="2298010">
                  <a:moveTo>
                    <a:pt x="0" y="229801"/>
                  </a:moveTo>
                  <a:cubicBezTo>
                    <a:pt x="0" y="102885"/>
                    <a:pt x="102885" y="0"/>
                    <a:pt x="229801" y="0"/>
                  </a:cubicBezTo>
                  <a:lnTo>
                    <a:pt x="3942940" y="0"/>
                  </a:lnTo>
                  <a:cubicBezTo>
                    <a:pt x="4069856" y="0"/>
                    <a:pt x="4172741" y="102885"/>
                    <a:pt x="4172741" y="229801"/>
                  </a:cubicBezTo>
                  <a:lnTo>
                    <a:pt x="4172741" y="2068209"/>
                  </a:lnTo>
                  <a:cubicBezTo>
                    <a:pt x="4172741" y="2195125"/>
                    <a:pt x="4069856" y="2298010"/>
                    <a:pt x="3942940" y="2298010"/>
                  </a:cubicBezTo>
                  <a:lnTo>
                    <a:pt x="229801" y="2298010"/>
                  </a:lnTo>
                  <a:cubicBezTo>
                    <a:pt x="102885" y="2298010"/>
                    <a:pt x="0" y="2195125"/>
                    <a:pt x="0" y="2068209"/>
                  </a:cubicBezTo>
                  <a:lnTo>
                    <a:pt x="0" y="229801"/>
                  </a:lnTo>
                  <a:close/>
                </a:path>
              </a:pathLst>
            </a:custGeom>
          </p:spPr>
          <p:style>
            <a:lnRef idx="1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1440" tIns="111440" rIns="1363263" bIns="685942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600" kern="1200" dirty="0"/>
                <a:t>Licence intervention sociale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600" kern="1200" dirty="0"/>
                <a:t>Licence gestion des entreprises et de l’économie sociale et solidaire 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600" kern="1200" dirty="0"/>
                <a:t>License de la gestion de la protection sociale former au management des équipes de la protection sociale </a:t>
              </a:r>
            </a:p>
          </p:txBody>
        </p:sp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F422A5B8-AEBF-4E72-840B-A2A98ADF2BA0}"/>
                </a:ext>
              </a:extLst>
            </p:cNvPr>
            <p:cNvSpPr/>
            <p:nvPr/>
          </p:nvSpPr>
          <p:spPr>
            <a:xfrm>
              <a:off x="3336034" y="608336"/>
              <a:ext cx="2549373" cy="2549373"/>
            </a:xfrm>
            <a:custGeom>
              <a:avLst/>
              <a:gdLst>
                <a:gd name="connsiteX0" fmla="*/ 0 w 2549373"/>
                <a:gd name="connsiteY0" fmla="*/ 2549373 h 2549373"/>
                <a:gd name="connsiteX1" fmla="*/ 2549373 w 2549373"/>
                <a:gd name="connsiteY1" fmla="*/ 0 h 2549373"/>
                <a:gd name="connsiteX2" fmla="*/ 2549373 w 2549373"/>
                <a:gd name="connsiteY2" fmla="*/ 2549373 h 2549373"/>
                <a:gd name="connsiteX3" fmla="*/ 0 w 2549373"/>
                <a:gd name="connsiteY3" fmla="*/ 2549373 h 254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9373" h="2549373">
                  <a:moveTo>
                    <a:pt x="0" y="2549373"/>
                  </a:moveTo>
                  <a:cubicBezTo>
                    <a:pt x="0" y="1141393"/>
                    <a:pt x="1141393" y="0"/>
                    <a:pt x="2549373" y="0"/>
                  </a:cubicBezTo>
                  <a:lnTo>
                    <a:pt x="2549373" y="2549373"/>
                  </a:lnTo>
                  <a:lnTo>
                    <a:pt x="0" y="254937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8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6046" tIns="896046" rIns="149352" bIns="149352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100" kern="1200" dirty="0">
                  <a:latin typeface="Arial Narrow" panose="020B0606020202030204" pitchFamily="34" charset="0"/>
                </a:rPr>
                <a:t>Licence approfondir sa  connaissance</a:t>
              </a:r>
            </a:p>
          </p:txBody>
        </p:sp>
        <p:sp>
          <p:nvSpPr>
            <p:cNvPr id="22" name="Forme libre : forme 21">
              <a:extLst>
                <a:ext uri="{FF2B5EF4-FFF2-40B4-BE49-F238E27FC236}">
                  <a16:creationId xmlns:a16="http://schemas.microsoft.com/office/drawing/2014/main" id="{0D7862F7-5955-46A8-AF40-B4AFA392A1D2}"/>
                </a:ext>
              </a:extLst>
            </p:cNvPr>
            <p:cNvSpPr/>
            <p:nvPr/>
          </p:nvSpPr>
          <p:spPr>
            <a:xfrm>
              <a:off x="7205624" y="608336"/>
              <a:ext cx="2549373" cy="2549373"/>
            </a:xfrm>
            <a:custGeom>
              <a:avLst/>
              <a:gdLst>
                <a:gd name="connsiteX0" fmla="*/ 0 w 2549373"/>
                <a:gd name="connsiteY0" fmla="*/ 2549373 h 2549373"/>
                <a:gd name="connsiteX1" fmla="*/ 2549373 w 2549373"/>
                <a:gd name="connsiteY1" fmla="*/ 0 h 2549373"/>
                <a:gd name="connsiteX2" fmla="*/ 2549373 w 2549373"/>
                <a:gd name="connsiteY2" fmla="*/ 2549373 h 2549373"/>
                <a:gd name="connsiteX3" fmla="*/ 0 w 2549373"/>
                <a:gd name="connsiteY3" fmla="*/ 2549373 h 254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9373" h="2549373">
                  <a:moveTo>
                    <a:pt x="0" y="0"/>
                  </a:moveTo>
                  <a:cubicBezTo>
                    <a:pt x="1407980" y="0"/>
                    <a:pt x="2549373" y="1141393"/>
                    <a:pt x="2549373" y="2549373"/>
                  </a:cubicBezTo>
                  <a:lnTo>
                    <a:pt x="0" y="25493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80000"/>
                <a:hueOff val="-171094"/>
                <a:satOff val="0"/>
                <a:lumOff val="11292"/>
                <a:alphaOff val="0"/>
              </a:schemeClr>
            </a:fillRef>
            <a:effectRef idx="3">
              <a:schemeClr val="accent4">
                <a:shade val="80000"/>
                <a:hueOff val="-171094"/>
                <a:satOff val="0"/>
                <a:lumOff val="1129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2" tIns="896046" rIns="896046" bIns="149352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100" kern="1200" dirty="0">
                  <a:latin typeface="Arial Narrow" panose="020B0606020202030204" pitchFamily="34" charset="0"/>
                </a:rPr>
                <a:t>Concours fonction publique </a:t>
              </a:r>
            </a:p>
          </p:txBody>
        </p:sp>
        <p:sp>
          <p:nvSpPr>
            <p:cNvPr id="23" name="Forme libre : forme 22">
              <a:extLst>
                <a:ext uri="{FF2B5EF4-FFF2-40B4-BE49-F238E27FC236}">
                  <a16:creationId xmlns:a16="http://schemas.microsoft.com/office/drawing/2014/main" id="{E77EC8C5-3547-412C-AF0A-538140E64610}"/>
                </a:ext>
              </a:extLst>
            </p:cNvPr>
            <p:cNvSpPr/>
            <p:nvPr/>
          </p:nvSpPr>
          <p:spPr>
            <a:xfrm>
              <a:off x="7186147" y="4079972"/>
              <a:ext cx="2677148" cy="2619233"/>
            </a:xfrm>
            <a:custGeom>
              <a:avLst/>
              <a:gdLst>
                <a:gd name="connsiteX0" fmla="*/ 0 w 2549373"/>
                <a:gd name="connsiteY0" fmla="*/ 2549373 h 2549373"/>
                <a:gd name="connsiteX1" fmla="*/ 2549373 w 2549373"/>
                <a:gd name="connsiteY1" fmla="*/ 0 h 2549373"/>
                <a:gd name="connsiteX2" fmla="*/ 2549373 w 2549373"/>
                <a:gd name="connsiteY2" fmla="*/ 2549373 h 2549373"/>
                <a:gd name="connsiteX3" fmla="*/ 0 w 2549373"/>
                <a:gd name="connsiteY3" fmla="*/ 2549373 h 254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9373" h="2549373">
                  <a:moveTo>
                    <a:pt x="2549373" y="0"/>
                  </a:moveTo>
                  <a:cubicBezTo>
                    <a:pt x="2549373" y="1407980"/>
                    <a:pt x="1407980" y="2549373"/>
                    <a:pt x="0" y="2549373"/>
                  </a:cubicBezTo>
                  <a:lnTo>
                    <a:pt x="0" y="0"/>
                  </a:lnTo>
                  <a:lnTo>
                    <a:pt x="2549373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80000"/>
                <a:hueOff val="-342189"/>
                <a:satOff val="0"/>
                <a:lumOff val="22583"/>
                <a:alphaOff val="0"/>
              </a:schemeClr>
            </a:fillRef>
            <a:effectRef idx="3">
              <a:schemeClr val="accent4">
                <a:shade val="80000"/>
                <a:hueOff val="-342189"/>
                <a:satOff val="0"/>
                <a:lumOff val="2258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2" tIns="149353" rIns="896046" bIns="896046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100" kern="1200" dirty="0">
                  <a:latin typeface="Arial Narrow" panose="020B0606020202030204" pitchFamily="34" charset="0"/>
                </a:rPr>
                <a:t>Faire un </a:t>
              </a:r>
              <a:r>
                <a:rPr lang="fr-FR" sz="2100" kern="1200" dirty="0" err="1">
                  <a:latin typeface="Arial Narrow" panose="020B0606020202030204" pitchFamily="34" charset="0"/>
                </a:rPr>
                <a:t>bachelors</a:t>
              </a:r>
              <a:r>
                <a:rPr lang="fr-FR" sz="2100" kern="1200" dirty="0">
                  <a:latin typeface="Arial Narrow" panose="020B0606020202030204" pitchFamily="34" charset="0"/>
                </a:rPr>
                <a:t> </a:t>
              </a:r>
            </a:p>
          </p:txBody>
        </p:sp>
        <p:sp>
          <p:nvSpPr>
            <p:cNvPr id="25" name="Flèche : en arc 24">
              <a:extLst>
                <a:ext uri="{FF2B5EF4-FFF2-40B4-BE49-F238E27FC236}">
                  <a16:creationId xmlns:a16="http://schemas.microsoft.com/office/drawing/2014/main" id="{AD2B4ED5-0019-477A-8E75-DBC62A950AEC}"/>
                </a:ext>
              </a:extLst>
            </p:cNvPr>
            <p:cNvSpPr/>
            <p:nvPr/>
          </p:nvSpPr>
          <p:spPr>
            <a:xfrm flipH="1">
              <a:off x="582215" y="3349438"/>
              <a:ext cx="115730" cy="260389"/>
            </a:xfrm>
            <a:prstGeom prst="circularArrow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tint val="4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Flèche : en arc 25">
              <a:extLst>
                <a:ext uri="{FF2B5EF4-FFF2-40B4-BE49-F238E27FC236}">
                  <a16:creationId xmlns:a16="http://schemas.microsoft.com/office/drawing/2014/main" id="{2D83FFFD-39D9-42C7-8DBE-76313DE9B31C}"/>
                </a:ext>
              </a:extLst>
            </p:cNvPr>
            <p:cNvSpPr/>
            <p:nvPr/>
          </p:nvSpPr>
          <p:spPr>
            <a:xfrm rot="10800000" flipH="1">
              <a:off x="618383" y="3429002"/>
              <a:ext cx="43394" cy="491838"/>
            </a:xfrm>
            <a:prstGeom prst="circularArrow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tint val="4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Arc partiel 23">
              <a:extLst>
                <a:ext uri="{FF2B5EF4-FFF2-40B4-BE49-F238E27FC236}">
                  <a16:creationId xmlns:a16="http://schemas.microsoft.com/office/drawing/2014/main" id="{0E9CC62C-7317-4C0B-B3F4-520565111F6A}"/>
                </a:ext>
              </a:extLst>
            </p:cNvPr>
            <p:cNvSpPr/>
            <p:nvPr/>
          </p:nvSpPr>
          <p:spPr>
            <a:xfrm rot="16200000">
              <a:off x="3318268" y="4049561"/>
              <a:ext cx="2549373" cy="2549373"/>
            </a:xfrm>
            <a:prstGeom prst="pieWedg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80000"/>
                <a:hueOff val="-513283"/>
                <a:satOff val="0"/>
                <a:lumOff val="33875"/>
                <a:alphaOff val="0"/>
              </a:schemeClr>
            </a:fillRef>
            <a:effectRef idx="3">
              <a:schemeClr val="accent4">
                <a:shade val="80000"/>
                <a:hueOff val="-513283"/>
                <a:satOff val="0"/>
                <a:lumOff val="33875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 dirty="0"/>
            </a:p>
          </p:txBody>
        </p:sp>
      </p:grpSp>
      <p:sp>
        <p:nvSpPr>
          <p:cNvPr id="5" name="Ellipse 4">
            <a:extLst>
              <a:ext uri="{FF2B5EF4-FFF2-40B4-BE49-F238E27FC236}">
                <a16:creationId xmlns:a16="http://schemas.microsoft.com/office/drawing/2014/main" id="{FEDE13FE-69C5-4589-9F76-7B979DFD989C}"/>
              </a:ext>
            </a:extLst>
          </p:cNvPr>
          <p:cNvSpPr/>
          <p:nvPr/>
        </p:nvSpPr>
        <p:spPr>
          <a:xfrm>
            <a:off x="5379720" y="2484120"/>
            <a:ext cx="2225040" cy="2209800"/>
          </a:xfrm>
          <a:prstGeom prst="ellipse">
            <a:avLst/>
          </a:prstGeom>
          <a:solidFill>
            <a:srgbClr val="F2C81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+mj-lt"/>
              </a:rPr>
              <a:t>Obtenu</a:t>
            </a:r>
            <a:endParaRPr lang="fr-FR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C4AC260-9BB1-4540-A178-6C44F8C15DA4}"/>
              </a:ext>
            </a:extLst>
          </p:cNvPr>
          <p:cNvSpPr txBox="1"/>
          <p:nvPr/>
        </p:nvSpPr>
        <p:spPr>
          <a:xfrm>
            <a:off x="5126323" y="3020436"/>
            <a:ext cx="256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+mj-lt"/>
              </a:rPr>
              <a:t>	  </a:t>
            </a:r>
            <a:r>
              <a:rPr lang="fr-FR" sz="2800" b="1" dirty="0">
                <a:latin typeface="+mj-lt"/>
              </a:rPr>
              <a:t>BTS</a:t>
            </a:r>
            <a:r>
              <a:rPr lang="fr-FR" b="1" dirty="0">
                <a:latin typeface="+mj-lt"/>
              </a:rPr>
              <a:t>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22E900F-EEB6-4AE0-847A-1A8A84046AD4}"/>
              </a:ext>
            </a:extLst>
          </p:cNvPr>
          <p:cNvSpPr txBox="1"/>
          <p:nvPr/>
        </p:nvSpPr>
        <p:spPr>
          <a:xfrm>
            <a:off x="129152" y="4895943"/>
            <a:ext cx="38142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 </a:t>
            </a:r>
            <a:r>
              <a:rPr lang="fr-FR" sz="1600" b="1" dirty="0"/>
              <a:t>•</a:t>
            </a:r>
            <a:r>
              <a:rPr lang="fr-FR" sz="1600" dirty="0"/>
              <a:t> Faire ses études en Australie après un bac+2</a:t>
            </a:r>
          </a:p>
          <a:p>
            <a:r>
              <a:rPr lang="fr-FR" sz="1600" dirty="0"/>
              <a:t> </a:t>
            </a:r>
            <a:r>
              <a:rPr lang="fr-FR" sz="1600" b="1" dirty="0"/>
              <a:t>•</a:t>
            </a:r>
            <a:r>
              <a:rPr lang="fr-FR" sz="1600" dirty="0"/>
              <a:t> S’inscrire dans une université anglaise après un bac+2</a:t>
            </a:r>
          </a:p>
          <a:p>
            <a:r>
              <a:rPr lang="fr-FR" sz="1600" dirty="0"/>
              <a:t> </a:t>
            </a:r>
            <a:r>
              <a:rPr lang="fr-FR" sz="1600" b="1" dirty="0"/>
              <a:t>•</a:t>
            </a:r>
            <a:r>
              <a:rPr lang="fr-FR" sz="1600" dirty="0"/>
              <a:t>  Partir aux USA après un bac+2</a:t>
            </a:r>
          </a:p>
          <a:p>
            <a:r>
              <a:rPr lang="fr-FR" sz="1600" dirty="0"/>
              <a:t> </a:t>
            </a:r>
            <a:r>
              <a:rPr lang="fr-FR" sz="1600" b="1" dirty="0"/>
              <a:t>•</a:t>
            </a:r>
            <a:r>
              <a:rPr lang="fr-FR" sz="1600" dirty="0"/>
              <a:t>  Faire un DUETI à l’étranger après le DUT </a:t>
            </a:r>
          </a:p>
          <a:p>
            <a:r>
              <a:rPr lang="fr-FR" sz="1600" dirty="0"/>
              <a:t> </a:t>
            </a:r>
            <a:r>
              <a:rPr lang="fr-FR" sz="1600" b="1" dirty="0"/>
              <a:t>•</a:t>
            </a:r>
            <a:r>
              <a:rPr lang="fr-FR" sz="1600" dirty="0"/>
              <a:t>  Bourse pour un stage à l’étranger post-DUT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65BF6B7F-F798-4B60-84E7-F49320D0EFB9}"/>
              </a:ext>
            </a:extLst>
          </p:cNvPr>
          <p:cNvSpPr txBox="1"/>
          <p:nvPr/>
        </p:nvSpPr>
        <p:spPr>
          <a:xfrm>
            <a:off x="3657600" y="4862175"/>
            <a:ext cx="2438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Partir à l’étranger</a:t>
            </a:r>
          </a:p>
        </p:txBody>
      </p:sp>
    </p:spTree>
    <p:extLst>
      <p:ext uri="{BB962C8B-B14F-4D97-AF65-F5344CB8AC3E}">
        <p14:creationId xmlns:p14="http://schemas.microsoft.com/office/powerpoint/2010/main" val="42795707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135</Words>
  <Application>Microsoft Office PowerPoint</Application>
  <PresentationFormat>Grand écran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justine andarelli</dc:creator>
  <cp:lastModifiedBy>justine andarelli</cp:lastModifiedBy>
  <cp:revision>6</cp:revision>
  <dcterms:created xsi:type="dcterms:W3CDTF">2020-11-18T14:17:49Z</dcterms:created>
  <dcterms:modified xsi:type="dcterms:W3CDTF">2020-11-18T15:40:40Z</dcterms:modified>
</cp:coreProperties>
</file>