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2" r:id="rId3"/>
    <p:sldId id="258" r:id="rId4"/>
    <p:sldId id="266" r:id="rId5"/>
    <p:sldId id="260" r:id="rId6"/>
    <p:sldId id="262" r:id="rId7"/>
    <p:sldId id="271" r:id="rId8"/>
    <p:sldId id="264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7AFEFD1B-C695-7646-A15A-81EC4D468F43}">
          <p14:sldIdLst>
            <p14:sldId id="256"/>
            <p14:sldId id="272"/>
            <p14:sldId id="258"/>
            <p14:sldId id="266"/>
            <p14:sldId id="260"/>
            <p14:sldId id="262"/>
            <p14:sldId id="271"/>
            <p14:sldId id="264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E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767" autoAdjust="0"/>
  </p:normalViewPr>
  <p:slideViewPr>
    <p:cSldViewPr snapToGrid="0" snapToObjects="1"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99E660-8D43-E34D-B414-A78D75628413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6920DD1-214F-3846-9381-030436128721}">
      <dgm:prSet phldrT="[Texte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dirty="0" smtClean="0"/>
            <a:t>1</a:t>
          </a:r>
        </a:p>
      </dgm:t>
    </dgm:pt>
    <dgm:pt modelId="{B1C87100-591E-C648-B5A3-2A523946C16F}" type="parTrans" cxnId="{1037BB06-1089-BA42-BE79-11AB652FE985}">
      <dgm:prSet/>
      <dgm:spPr/>
      <dgm:t>
        <a:bodyPr/>
        <a:lstStyle/>
        <a:p>
          <a:endParaRPr lang="fr-FR"/>
        </a:p>
      </dgm:t>
    </dgm:pt>
    <dgm:pt modelId="{CF9BBA46-4ABA-9F4A-A802-D6FBB056145D}" type="sibTrans" cxnId="{1037BB06-1089-BA42-BE79-11AB652FE985}">
      <dgm:prSet/>
      <dgm:spPr/>
      <dgm:t>
        <a:bodyPr/>
        <a:lstStyle/>
        <a:p>
          <a:endParaRPr lang="fr-FR"/>
        </a:p>
      </dgm:t>
    </dgm:pt>
    <dgm:pt modelId="{50E8A96B-381F-9E44-84F5-7D013EC20166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b="1" dirty="0" smtClean="0"/>
            <a:t>Etat des lieux </a:t>
          </a:r>
          <a:r>
            <a:rPr lang="fr-FR" b="0" dirty="0" smtClean="0"/>
            <a:t>et </a:t>
          </a:r>
          <a:r>
            <a:rPr lang="fr-FR" b="1" dirty="0" smtClean="0"/>
            <a:t>constat du besoin</a:t>
          </a:r>
          <a:endParaRPr lang="fr-FR" dirty="0"/>
        </a:p>
      </dgm:t>
    </dgm:pt>
    <dgm:pt modelId="{42C576C5-C073-C345-8700-DB86A7771AC9}" type="parTrans" cxnId="{76E6888C-6B98-3C42-845E-CA26E959FD54}">
      <dgm:prSet/>
      <dgm:spPr/>
      <dgm:t>
        <a:bodyPr/>
        <a:lstStyle/>
        <a:p>
          <a:endParaRPr lang="fr-FR"/>
        </a:p>
      </dgm:t>
    </dgm:pt>
    <dgm:pt modelId="{4F92E446-A439-A84E-9E99-4A38B750442C}" type="sibTrans" cxnId="{76E6888C-6B98-3C42-845E-CA26E959FD54}">
      <dgm:prSet/>
      <dgm:spPr/>
      <dgm:t>
        <a:bodyPr/>
        <a:lstStyle/>
        <a:p>
          <a:endParaRPr lang="fr-FR"/>
        </a:p>
      </dgm:t>
    </dgm:pt>
    <dgm:pt modelId="{8C046F79-CE69-CF43-B125-E7BD1D0AB4CB}">
      <dgm:prSet phldrT="[Texte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CACA4A65-DFA1-C94A-A73C-D3E0A12C171B}" type="parTrans" cxnId="{307CEFA9-B762-6641-A142-03DB34ACB883}">
      <dgm:prSet/>
      <dgm:spPr/>
      <dgm:t>
        <a:bodyPr/>
        <a:lstStyle/>
        <a:p>
          <a:endParaRPr lang="fr-FR"/>
        </a:p>
      </dgm:t>
    </dgm:pt>
    <dgm:pt modelId="{DBAB464F-2FC7-AA44-B0FD-7B8786077773}" type="sibTrans" cxnId="{307CEFA9-B762-6641-A142-03DB34ACB883}">
      <dgm:prSet/>
      <dgm:spPr/>
      <dgm:t>
        <a:bodyPr/>
        <a:lstStyle/>
        <a:p>
          <a:endParaRPr lang="fr-FR"/>
        </a:p>
      </dgm:t>
    </dgm:pt>
    <dgm:pt modelId="{383CC60F-DB6D-8447-B9AC-AA063A9584AC}">
      <dgm:prSet phldrT="[Texte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b="1" dirty="0" smtClean="0"/>
            <a:t>Objectif </a:t>
          </a:r>
          <a:r>
            <a:rPr lang="fr-FR" b="1" dirty="0" smtClean="0"/>
            <a:t>général</a:t>
          </a:r>
          <a:r>
            <a:rPr lang="fr-FR" dirty="0" smtClean="0"/>
            <a:t>: public et valeur ajoutée</a:t>
          </a:r>
          <a:endParaRPr lang="fr-FR" dirty="0"/>
        </a:p>
      </dgm:t>
    </dgm:pt>
    <dgm:pt modelId="{FD71C20A-6753-3B4A-8603-B48AFB3E7C27}" type="parTrans" cxnId="{57696DC4-6987-E04D-A118-F07F186388FD}">
      <dgm:prSet/>
      <dgm:spPr/>
      <dgm:t>
        <a:bodyPr/>
        <a:lstStyle/>
        <a:p>
          <a:endParaRPr lang="fr-FR"/>
        </a:p>
      </dgm:t>
    </dgm:pt>
    <dgm:pt modelId="{55CC5A0F-FA66-534E-884B-DE6937D3A112}" type="sibTrans" cxnId="{57696DC4-6987-E04D-A118-F07F186388FD}">
      <dgm:prSet/>
      <dgm:spPr/>
      <dgm:t>
        <a:bodyPr/>
        <a:lstStyle/>
        <a:p>
          <a:endParaRPr lang="fr-FR"/>
        </a:p>
      </dgm:t>
    </dgm:pt>
    <dgm:pt modelId="{E0A72576-C797-CB43-82B1-3D778BA4CD67}">
      <dgm:prSet phldrT="[Texte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dirty="0" smtClean="0"/>
            <a:t>3</a:t>
          </a:r>
          <a:endParaRPr lang="fr-FR" dirty="0"/>
        </a:p>
      </dgm:t>
    </dgm:pt>
    <dgm:pt modelId="{E8217EFF-300E-E54B-95D3-CAF9BCC819CF}" type="parTrans" cxnId="{60789039-5C3A-7E46-8DE1-AD0BA41A5E26}">
      <dgm:prSet/>
      <dgm:spPr/>
      <dgm:t>
        <a:bodyPr/>
        <a:lstStyle/>
        <a:p>
          <a:endParaRPr lang="fr-FR"/>
        </a:p>
      </dgm:t>
    </dgm:pt>
    <dgm:pt modelId="{E7B0B653-A976-C242-BCAF-ACCE79B83E6E}" type="sibTrans" cxnId="{60789039-5C3A-7E46-8DE1-AD0BA41A5E26}">
      <dgm:prSet/>
      <dgm:spPr/>
      <dgm:t>
        <a:bodyPr/>
        <a:lstStyle/>
        <a:p>
          <a:endParaRPr lang="fr-FR"/>
        </a:p>
      </dgm:t>
    </dgm:pt>
    <dgm:pt modelId="{0043F70E-21F3-B24A-A307-1006FBCCA010}">
      <dgm:prSet phldrT="[Texte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b="1" dirty="0" smtClean="0"/>
            <a:t>Définir une action à chaque objectif</a:t>
          </a:r>
          <a:r>
            <a:rPr lang="fr-FR" dirty="0" smtClean="0"/>
            <a:t>:              Service rendu aux patients ou à leur famille…</a:t>
          </a:r>
          <a:endParaRPr lang="fr-FR" dirty="0"/>
        </a:p>
      </dgm:t>
    </dgm:pt>
    <dgm:pt modelId="{DA9CABAE-80BB-2443-B705-835D237C19FC}" type="parTrans" cxnId="{A0AC8ADF-BE62-B44C-BF82-F728508DF3DB}">
      <dgm:prSet/>
      <dgm:spPr/>
      <dgm:t>
        <a:bodyPr/>
        <a:lstStyle/>
        <a:p>
          <a:endParaRPr lang="fr-FR"/>
        </a:p>
      </dgm:t>
    </dgm:pt>
    <dgm:pt modelId="{2CBAF22E-6820-374A-BEC4-B4EA0C84D1E7}" type="sibTrans" cxnId="{A0AC8ADF-BE62-B44C-BF82-F728508DF3DB}">
      <dgm:prSet/>
      <dgm:spPr/>
      <dgm:t>
        <a:bodyPr/>
        <a:lstStyle/>
        <a:p>
          <a:endParaRPr lang="fr-FR"/>
        </a:p>
      </dgm:t>
    </dgm:pt>
    <dgm:pt modelId="{B5B28A0A-1E6C-7B41-868D-A7C01707B4FC}">
      <dgm:prSet phldrT="[Texte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b="1" dirty="0" smtClean="0"/>
            <a:t>Objectifs opérationnels</a:t>
          </a:r>
          <a:r>
            <a:rPr lang="fr-FR" dirty="0" smtClean="0"/>
            <a:t>: médical, qualitatif …</a:t>
          </a:r>
          <a:endParaRPr lang="fr-FR" dirty="0"/>
        </a:p>
      </dgm:t>
    </dgm:pt>
    <dgm:pt modelId="{49D3CE1F-70BB-3945-836B-7135A6D57086}" type="parTrans" cxnId="{FB3B03FA-6B26-6044-8613-1BC6FDEA26E4}">
      <dgm:prSet/>
      <dgm:spPr/>
      <dgm:t>
        <a:bodyPr/>
        <a:lstStyle/>
        <a:p>
          <a:endParaRPr lang="fr-FR"/>
        </a:p>
      </dgm:t>
    </dgm:pt>
    <dgm:pt modelId="{04C203E1-937B-0F4A-9144-95C1A919CC89}" type="sibTrans" cxnId="{FB3B03FA-6B26-6044-8613-1BC6FDEA26E4}">
      <dgm:prSet/>
      <dgm:spPr/>
      <dgm:t>
        <a:bodyPr/>
        <a:lstStyle/>
        <a:p>
          <a:endParaRPr lang="fr-FR"/>
        </a:p>
      </dgm:t>
    </dgm:pt>
    <dgm:pt modelId="{3C42F612-6A72-A543-A390-88B89F9BB949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b="1" dirty="0" smtClean="0"/>
            <a:t>Déterminer la zone géographiqu</a:t>
          </a:r>
          <a:r>
            <a:rPr lang="fr-FR" dirty="0" smtClean="0"/>
            <a:t>e</a:t>
          </a:r>
          <a:endParaRPr lang="fr-FR" dirty="0"/>
        </a:p>
      </dgm:t>
    </dgm:pt>
    <dgm:pt modelId="{9DCE33A0-9478-C347-981D-6C5C3AD4E47F}" type="parTrans" cxnId="{BDCCEAA2-5005-754C-B860-5A8A12BB5272}">
      <dgm:prSet/>
      <dgm:spPr/>
      <dgm:t>
        <a:bodyPr/>
        <a:lstStyle/>
        <a:p>
          <a:endParaRPr lang="fr-FR"/>
        </a:p>
      </dgm:t>
    </dgm:pt>
    <dgm:pt modelId="{AB4582B5-4BFF-4748-B4FA-62D79A73B0C7}" type="sibTrans" cxnId="{BDCCEAA2-5005-754C-B860-5A8A12BB5272}">
      <dgm:prSet/>
      <dgm:spPr/>
      <dgm:t>
        <a:bodyPr/>
        <a:lstStyle/>
        <a:p>
          <a:endParaRPr lang="fr-FR"/>
        </a:p>
      </dgm:t>
    </dgm:pt>
    <dgm:pt modelId="{103CAEA1-A291-AB49-8EFD-CCAA5403630E}" type="pres">
      <dgm:prSet presAssocID="{2699E660-8D43-E34D-B414-A78D7562841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2D19496-E79E-3E42-A26F-0F6827D9ABB4}" type="pres">
      <dgm:prSet presAssocID="{C6920DD1-214F-3846-9381-030436128721}" presName="composite" presStyleCnt="0"/>
      <dgm:spPr/>
    </dgm:pt>
    <dgm:pt modelId="{E3D49F57-BDFC-0946-BA0E-D16DF111D05A}" type="pres">
      <dgm:prSet presAssocID="{C6920DD1-214F-3846-9381-03043612872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4CF8ED-ECCD-8A48-B579-A46AE37E0441}" type="pres">
      <dgm:prSet presAssocID="{C6920DD1-214F-3846-9381-03043612872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199241-9005-3A40-ACDF-58EFD952A50B}" type="pres">
      <dgm:prSet presAssocID="{CF9BBA46-4ABA-9F4A-A802-D6FBB056145D}" presName="sp" presStyleCnt="0"/>
      <dgm:spPr/>
    </dgm:pt>
    <dgm:pt modelId="{73F1973F-52C7-0D4F-ACFA-C044A9F00E53}" type="pres">
      <dgm:prSet presAssocID="{8C046F79-CE69-CF43-B125-E7BD1D0AB4CB}" presName="composite" presStyleCnt="0"/>
      <dgm:spPr/>
    </dgm:pt>
    <dgm:pt modelId="{E1EFB304-7700-8C4E-983C-4A8ECA896814}" type="pres">
      <dgm:prSet presAssocID="{8C046F79-CE69-CF43-B125-E7BD1D0AB4C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ECA523-1129-6448-A009-A6617C492761}" type="pres">
      <dgm:prSet presAssocID="{8C046F79-CE69-CF43-B125-E7BD1D0AB4C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F0271C-5716-8D41-9427-29E5025FC348}" type="pres">
      <dgm:prSet presAssocID="{DBAB464F-2FC7-AA44-B0FD-7B8786077773}" presName="sp" presStyleCnt="0"/>
      <dgm:spPr/>
    </dgm:pt>
    <dgm:pt modelId="{9EE5BC0C-6CBA-E84A-94C4-8FB5427B6EC0}" type="pres">
      <dgm:prSet presAssocID="{E0A72576-C797-CB43-82B1-3D778BA4CD67}" presName="composite" presStyleCnt="0"/>
      <dgm:spPr/>
    </dgm:pt>
    <dgm:pt modelId="{5981FCF3-0D40-7C4C-8696-E82BE9DC15B7}" type="pres">
      <dgm:prSet presAssocID="{E0A72576-C797-CB43-82B1-3D778BA4CD6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7CDFA9-7E01-344D-A40C-8E2B27E2E62E}" type="pres">
      <dgm:prSet presAssocID="{E0A72576-C797-CB43-82B1-3D778BA4CD6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6E6888C-6B98-3C42-845E-CA26E959FD54}" srcId="{C6920DD1-214F-3846-9381-030436128721}" destId="{50E8A96B-381F-9E44-84F5-7D013EC20166}" srcOrd="0" destOrd="0" parTransId="{42C576C5-C073-C345-8700-DB86A7771AC9}" sibTransId="{4F92E446-A439-A84E-9E99-4A38B750442C}"/>
    <dgm:cxn modelId="{57696DC4-6987-E04D-A118-F07F186388FD}" srcId="{8C046F79-CE69-CF43-B125-E7BD1D0AB4CB}" destId="{383CC60F-DB6D-8447-B9AC-AA063A9584AC}" srcOrd="0" destOrd="0" parTransId="{FD71C20A-6753-3B4A-8603-B48AFB3E7C27}" sibTransId="{55CC5A0F-FA66-534E-884B-DE6937D3A112}"/>
    <dgm:cxn modelId="{1037BB06-1089-BA42-BE79-11AB652FE985}" srcId="{2699E660-8D43-E34D-B414-A78D75628413}" destId="{C6920DD1-214F-3846-9381-030436128721}" srcOrd="0" destOrd="0" parTransId="{B1C87100-591E-C648-B5A3-2A523946C16F}" sibTransId="{CF9BBA46-4ABA-9F4A-A802-D6FBB056145D}"/>
    <dgm:cxn modelId="{6F8377A5-D2AC-3B40-BA58-904DDE21497B}" type="presOf" srcId="{B5B28A0A-1E6C-7B41-868D-A7C01707B4FC}" destId="{63ECA523-1129-6448-A009-A6617C492761}" srcOrd="0" destOrd="1" presId="urn:microsoft.com/office/officeart/2005/8/layout/chevron2"/>
    <dgm:cxn modelId="{BDCCEAA2-5005-754C-B860-5A8A12BB5272}" srcId="{C6920DD1-214F-3846-9381-030436128721}" destId="{3C42F612-6A72-A543-A390-88B89F9BB949}" srcOrd="1" destOrd="0" parTransId="{9DCE33A0-9478-C347-981D-6C5C3AD4E47F}" sibTransId="{AB4582B5-4BFF-4748-B4FA-62D79A73B0C7}"/>
    <dgm:cxn modelId="{A5DAC6BA-C11F-0F40-91DF-3223F293C7A2}" type="presOf" srcId="{8C046F79-CE69-CF43-B125-E7BD1D0AB4CB}" destId="{E1EFB304-7700-8C4E-983C-4A8ECA896814}" srcOrd="0" destOrd="0" presId="urn:microsoft.com/office/officeart/2005/8/layout/chevron2"/>
    <dgm:cxn modelId="{60789039-5C3A-7E46-8DE1-AD0BA41A5E26}" srcId="{2699E660-8D43-E34D-B414-A78D75628413}" destId="{E0A72576-C797-CB43-82B1-3D778BA4CD67}" srcOrd="2" destOrd="0" parTransId="{E8217EFF-300E-E54B-95D3-CAF9BCC819CF}" sibTransId="{E7B0B653-A976-C242-BCAF-ACCE79B83E6E}"/>
    <dgm:cxn modelId="{545BBC96-C2CF-7448-9134-3D7309EE0A5E}" type="presOf" srcId="{383CC60F-DB6D-8447-B9AC-AA063A9584AC}" destId="{63ECA523-1129-6448-A009-A6617C492761}" srcOrd="0" destOrd="0" presId="urn:microsoft.com/office/officeart/2005/8/layout/chevron2"/>
    <dgm:cxn modelId="{200520C0-485C-4C40-88F5-BDC1B97382E3}" type="presOf" srcId="{50E8A96B-381F-9E44-84F5-7D013EC20166}" destId="{F14CF8ED-ECCD-8A48-B579-A46AE37E0441}" srcOrd="0" destOrd="0" presId="urn:microsoft.com/office/officeart/2005/8/layout/chevron2"/>
    <dgm:cxn modelId="{1613D1CA-B6CD-8745-8027-0572CA2E139C}" type="presOf" srcId="{0043F70E-21F3-B24A-A307-1006FBCCA010}" destId="{1B7CDFA9-7E01-344D-A40C-8E2B27E2E62E}" srcOrd="0" destOrd="0" presId="urn:microsoft.com/office/officeart/2005/8/layout/chevron2"/>
    <dgm:cxn modelId="{8B9FF43F-E60C-D44B-A5EB-0A057104C172}" type="presOf" srcId="{E0A72576-C797-CB43-82B1-3D778BA4CD67}" destId="{5981FCF3-0D40-7C4C-8696-E82BE9DC15B7}" srcOrd="0" destOrd="0" presId="urn:microsoft.com/office/officeart/2005/8/layout/chevron2"/>
    <dgm:cxn modelId="{18AF4616-0DE0-7743-AC40-1CC81959B1FF}" type="presOf" srcId="{2699E660-8D43-E34D-B414-A78D75628413}" destId="{103CAEA1-A291-AB49-8EFD-CCAA5403630E}" srcOrd="0" destOrd="0" presId="urn:microsoft.com/office/officeart/2005/8/layout/chevron2"/>
    <dgm:cxn modelId="{A0AC8ADF-BE62-B44C-BF82-F728508DF3DB}" srcId="{E0A72576-C797-CB43-82B1-3D778BA4CD67}" destId="{0043F70E-21F3-B24A-A307-1006FBCCA010}" srcOrd="0" destOrd="0" parTransId="{DA9CABAE-80BB-2443-B705-835D237C19FC}" sibTransId="{2CBAF22E-6820-374A-BEC4-B4EA0C84D1E7}"/>
    <dgm:cxn modelId="{307CEFA9-B762-6641-A142-03DB34ACB883}" srcId="{2699E660-8D43-E34D-B414-A78D75628413}" destId="{8C046F79-CE69-CF43-B125-E7BD1D0AB4CB}" srcOrd="1" destOrd="0" parTransId="{CACA4A65-DFA1-C94A-A73C-D3E0A12C171B}" sibTransId="{DBAB464F-2FC7-AA44-B0FD-7B8786077773}"/>
    <dgm:cxn modelId="{933B8D21-F431-324C-BC46-A4569DFAB531}" type="presOf" srcId="{3C42F612-6A72-A543-A390-88B89F9BB949}" destId="{F14CF8ED-ECCD-8A48-B579-A46AE37E0441}" srcOrd="0" destOrd="1" presId="urn:microsoft.com/office/officeart/2005/8/layout/chevron2"/>
    <dgm:cxn modelId="{DC52609C-9475-3145-835E-B56027570E1F}" type="presOf" srcId="{C6920DD1-214F-3846-9381-030436128721}" destId="{E3D49F57-BDFC-0946-BA0E-D16DF111D05A}" srcOrd="0" destOrd="0" presId="urn:microsoft.com/office/officeart/2005/8/layout/chevron2"/>
    <dgm:cxn modelId="{FB3B03FA-6B26-6044-8613-1BC6FDEA26E4}" srcId="{8C046F79-CE69-CF43-B125-E7BD1D0AB4CB}" destId="{B5B28A0A-1E6C-7B41-868D-A7C01707B4FC}" srcOrd="1" destOrd="0" parTransId="{49D3CE1F-70BB-3945-836B-7135A6D57086}" sibTransId="{04C203E1-937B-0F4A-9144-95C1A919CC89}"/>
    <dgm:cxn modelId="{3CAF54E3-8458-5A47-AE12-F74163FFFF4E}" type="presParOf" srcId="{103CAEA1-A291-AB49-8EFD-CCAA5403630E}" destId="{E2D19496-E79E-3E42-A26F-0F6827D9ABB4}" srcOrd="0" destOrd="0" presId="urn:microsoft.com/office/officeart/2005/8/layout/chevron2"/>
    <dgm:cxn modelId="{B546A79C-5A66-B441-B0BC-E59B5A3FB3B0}" type="presParOf" srcId="{E2D19496-E79E-3E42-A26F-0F6827D9ABB4}" destId="{E3D49F57-BDFC-0946-BA0E-D16DF111D05A}" srcOrd="0" destOrd="0" presId="urn:microsoft.com/office/officeart/2005/8/layout/chevron2"/>
    <dgm:cxn modelId="{8D983003-9BF3-2645-8B0A-041B3B9428ED}" type="presParOf" srcId="{E2D19496-E79E-3E42-A26F-0F6827D9ABB4}" destId="{F14CF8ED-ECCD-8A48-B579-A46AE37E0441}" srcOrd="1" destOrd="0" presId="urn:microsoft.com/office/officeart/2005/8/layout/chevron2"/>
    <dgm:cxn modelId="{1D5BC435-71EE-E648-A46C-2EE3A9FBC9B3}" type="presParOf" srcId="{103CAEA1-A291-AB49-8EFD-CCAA5403630E}" destId="{69199241-9005-3A40-ACDF-58EFD952A50B}" srcOrd="1" destOrd="0" presId="urn:microsoft.com/office/officeart/2005/8/layout/chevron2"/>
    <dgm:cxn modelId="{499A94FD-0896-9D46-81A4-C1B9400F3A90}" type="presParOf" srcId="{103CAEA1-A291-AB49-8EFD-CCAA5403630E}" destId="{73F1973F-52C7-0D4F-ACFA-C044A9F00E53}" srcOrd="2" destOrd="0" presId="urn:microsoft.com/office/officeart/2005/8/layout/chevron2"/>
    <dgm:cxn modelId="{FC05C144-AF7E-764E-A5B8-676D4407E0D6}" type="presParOf" srcId="{73F1973F-52C7-0D4F-ACFA-C044A9F00E53}" destId="{E1EFB304-7700-8C4E-983C-4A8ECA896814}" srcOrd="0" destOrd="0" presId="urn:microsoft.com/office/officeart/2005/8/layout/chevron2"/>
    <dgm:cxn modelId="{9F9813F1-2E97-974E-99FC-3CD81D2424AC}" type="presParOf" srcId="{73F1973F-52C7-0D4F-ACFA-C044A9F00E53}" destId="{63ECA523-1129-6448-A009-A6617C492761}" srcOrd="1" destOrd="0" presId="urn:microsoft.com/office/officeart/2005/8/layout/chevron2"/>
    <dgm:cxn modelId="{4A7CE4BC-598A-664C-83C5-D617C28F3E7A}" type="presParOf" srcId="{103CAEA1-A291-AB49-8EFD-CCAA5403630E}" destId="{99F0271C-5716-8D41-9427-29E5025FC348}" srcOrd="3" destOrd="0" presId="urn:microsoft.com/office/officeart/2005/8/layout/chevron2"/>
    <dgm:cxn modelId="{3763B072-0CEA-654D-A1D4-5B494D3E5BAE}" type="presParOf" srcId="{103CAEA1-A291-AB49-8EFD-CCAA5403630E}" destId="{9EE5BC0C-6CBA-E84A-94C4-8FB5427B6EC0}" srcOrd="4" destOrd="0" presId="urn:microsoft.com/office/officeart/2005/8/layout/chevron2"/>
    <dgm:cxn modelId="{710F1423-4292-B742-A51D-C74F2AF8C094}" type="presParOf" srcId="{9EE5BC0C-6CBA-E84A-94C4-8FB5427B6EC0}" destId="{5981FCF3-0D40-7C4C-8696-E82BE9DC15B7}" srcOrd="0" destOrd="0" presId="urn:microsoft.com/office/officeart/2005/8/layout/chevron2"/>
    <dgm:cxn modelId="{DF7BA305-6B53-594D-8070-78585F74565A}" type="presParOf" srcId="{9EE5BC0C-6CBA-E84A-94C4-8FB5427B6EC0}" destId="{1B7CDFA9-7E01-344D-A40C-8E2B27E2E62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AED292-2520-CF48-8384-115A01394513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E440086-BF36-5C47-9D2E-E8423E4B47D5}">
      <dgm:prSet phldrT="[Texte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dirty="0" smtClean="0"/>
            <a:t>4</a:t>
          </a:r>
          <a:endParaRPr lang="fr-FR" dirty="0"/>
        </a:p>
      </dgm:t>
    </dgm:pt>
    <dgm:pt modelId="{D494BBF0-3D9D-FA48-9568-1D1EF672ADF3}" type="parTrans" cxnId="{1FD69587-C792-0848-95D8-EC5146D5106C}">
      <dgm:prSet/>
      <dgm:spPr/>
      <dgm:t>
        <a:bodyPr/>
        <a:lstStyle/>
        <a:p>
          <a:endParaRPr lang="fr-FR"/>
        </a:p>
      </dgm:t>
    </dgm:pt>
    <dgm:pt modelId="{293669D6-7B83-AE4D-8070-2526C38C4398}" type="sibTrans" cxnId="{1FD69587-C792-0848-95D8-EC5146D5106C}">
      <dgm:prSet/>
      <dgm:spPr/>
      <dgm:t>
        <a:bodyPr/>
        <a:lstStyle/>
        <a:p>
          <a:endParaRPr lang="fr-FR"/>
        </a:p>
      </dgm:t>
    </dgm:pt>
    <dgm:pt modelId="{50A81504-6145-D048-AFDD-816F458FC4D4}">
      <dgm:prSet phldrT="[Texte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b="1" dirty="0" smtClean="0"/>
            <a:t> Mise en place des méthodes</a:t>
          </a:r>
          <a:r>
            <a:rPr lang="fr-FR" dirty="0" smtClean="0"/>
            <a:t>:                       Organisation, liens, communication, coopération…</a:t>
          </a:r>
          <a:endParaRPr lang="fr-FR" dirty="0"/>
        </a:p>
      </dgm:t>
    </dgm:pt>
    <dgm:pt modelId="{CA50EE77-9BEF-0D4D-85FA-0660AF9439D5}" type="parTrans" cxnId="{202FB432-3497-CA48-ABFA-C60C24A876E0}">
      <dgm:prSet/>
      <dgm:spPr/>
      <dgm:t>
        <a:bodyPr/>
        <a:lstStyle/>
        <a:p>
          <a:endParaRPr lang="fr-FR"/>
        </a:p>
      </dgm:t>
    </dgm:pt>
    <dgm:pt modelId="{079C8141-08C7-5F43-8CA5-6F04FFBC777D}" type="sibTrans" cxnId="{202FB432-3497-CA48-ABFA-C60C24A876E0}">
      <dgm:prSet/>
      <dgm:spPr/>
      <dgm:t>
        <a:bodyPr/>
        <a:lstStyle/>
        <a:p>
          <a:endParaRPr lang="fr-FR"/>
        </a:p>
      </dgm:t>
    </dgm:pt>
    <dgm:pt modelId="{CF2808E4-0C86-6241-98C2-AC4112017D7E}">
      <dgm:prSet phldrT="[Texte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D79009BB-FDC6-2445-B90E-2CDC8F4DB5DA}" type="parTrans" cxnId="{23E2BD2D-3437-B041-9A99-E69A7B9FD9AA}">
      <dgm:prSet/>
      <dgm:spPr/>
      <dgm:t>
        <a:bodyPr/>
        <a:lstStyle/>
        <a:p>
          <a:endParaRPr lang="fr-FR"/>
        </a:p>
      </dgm:t>
    </dgm:pt>
    <dgm:pt modelId="{ED0E7A0B-E79B-7B41-9C7D-B352E656A346}" type="sibTrans" cxnId="{23E2BD2D-3437-B041-9A99-E69A7B9FD9AA}">
      <dgm:prSet/>
      <dgm:spPr/>
      <dgm:t>
        <a:bodyPr/>
        <a:lstStyle/>
        <a:p>
          <a:endParaRPr lang="fr-FR"/>
        </a:p>
      </dgm:t>
    </dgm:pt>
    <dgm:pt modelId="{C468A860-E775-544F-B707-2BFADD2FC80D}">
      <dgm:prSet phldrT="[Texte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b="1" dirty="0" smtClean="0"/>
            <a:t>Outils : </a:t>
          </a:r>
          <a:r>
            <a:rPr lang="fr-FR" dirty="0" smtClean="0"/>
            <a:t>Tableau de bord et système de communication entre les acteurs</a:t>
          </a:r>
          <a:endParaRPr lang="fr-FR" dirty="0"/>
        </a:p>
      </dgm:t>
    </dgm:pt>
    <dgm:pt modelId="{8BE1DA36-59D7-444C-8600-D7E92E6E3797}" type="parTrans" cxnId="{39087174-4B34-C34F-A875-403DAADAE6C7}">
      <dgm:prSet/>
      <dgm:spPr/>
      <dgm:t>
        <a:bodyPr/>
        <a:lstStyle/>
        <a:p>
          <a:endParaRPr lang="fr-FR"/>
        </a:p>
      </dgm:t>
    </dgm:pt>
    <dgm:pt modelId="{2B799BE4-9136-0240-90D7-1FA0FB8690A9}" type="sibTrans" cxnId="{39087174-4B34-C34F-A875-403DAADAE6C7}">
      <dgm:prSet/>
      <dgm:spPr/>
      <dgm:t>
        <a:bodyPr/>
        <a:lstStyle/>
        <a:p>
          <a:endParaRPr lang="fr-FR"/>
        </a:p>
      </dgm:t>
    </dgm:pt>
    <dgm:pt modelId="{5D607342-D6B5-984D-9EEC-66FEABC7CDDD}">
      <dgm:prSet phldrT="[Texte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dirty="0" smtClean="0"/>
            <a:t>6</a:t>
          </a:r>
          <a:endParaRPr lang="fr-FR" dirty="0"/>
        </a:p>
      </dgm:t>
    </dgm:pt>
    <dgm:pt modelId="{49F43514-0230-CF48-9EF6-346115E29640}" type="parTrans" cxnId="{CBB5F67A-0EEB-DF44-8F35-74DB896E68B2}">
      <dgm:prSet/>
      <dgm:spPr/>
      <dgm:t>
        <a:bodyPr/>
        <a:lstStyle/>
        <a:p>
          <a:endParaRPr lang="fr-FR"/>
        </a:p>
      </dgm:t>
    </dgm:pt>
    <dgm:pt modelId="{93232219-7763-2444-88BC-F431C05664DF}" type="sibTrans" cxnId="{CBB5F67A-0EEB-DF44-8F35-74DB896E68B2}">
      <dgm:prSet/>
      <dgm:spPr/>
      <dgm:t>
        <a:bodyPr/>
        <a:lstStyle/>
        <a:p>
          <a:endParaRPr lang="fr-FR"/>
        </a:p>
      </dgm:t>
    </dgm:pt>
    <dgm:pt modelId="{FEC18A8E-40C0-8F4B-89FD-383DDB5E75E1}">
      <dgm:prSet phldrT="[Texte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b="1" dirty="0" smtClean="0"/>
            <a:t>Le financement : </a:t>
          </a:r>
          <a:r>
            <a:rPr lang="fr-FR" dirty="0" smtClean="0"/>
            <a:t>Plan de financement, sources de financement, cahier des charge…</a:t>
          </a:r>
          <a:endParaRPr lang="fr-FR" dirty="0"/>
        </a:p>
      </dgm:t>
    </dgm:pt>
    <dgm:pt modelId="{BB078600-FB9E-7841-AC86-C7D0A3D074BF}" type="parTrans" cxnId="{EAEC14D2-B65C-7147-BC69-E786E0E780F0}">
      <dgm:prSet/>
      <dgm:spPr/>
      <dgm:t>
        <a:bodyPr/>
        <a:lstStyle/>
        <a:p>
          <a:endParaRPr lang="fr-FR"/>
        </a:p>
      </dgm:t>
    </dgm:pt>
    <dgm:pt modelId="{E99B7F60-F5B8-9B48-A05A-41CAA95A0001}" type="sibTrans" cxnId="{EAEC14D2-B65C-7147-BC69-E786E0E780F0}">
      <dgm:prSet/>
      <dgm:spPr/>
      <dgm:t>
        <a:bodyPr/>
        <a:lstStyle/>
        <a:p>
          <a:endParaRPr lang="fr-FR"/>
        </a:p>
      </dgm:t>
    </dgm:pt>
    <dgm:pt modelId="{DF37298C-4135-8547-A1D7-FDE4563C8446}" type="pres">
      <dgm:prSet presAssocID="{A8AED292-2520-CF48-8384-115A0139451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F408254-3682-294D-9765-7C6221263988}" type="pres">
      <dgm:prSet presAssocID="{DE440086-BF36-5C47-9D2E-E8423E4B47D5}" presName="composite" presStyleCnt="0"/>
      <dgm:spPr/>
    </dgm:pt>
    <dgm:pt modelId="{6D05803B-088D-D24E-B0E2-7FCA2EBDC88F}" type="pres">
      <dgm:prSet presAssocID="{DE440086-BF36-5C47-9D2E-E8423E4B47D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730C6D-7CF9-CF4C-B667-F0DED1AB3C8F}" type="pres">
      <dgm:prSet presAssocID="{DE440086-BF36-5C47-9D2E-E8423E4B47D5}" presName="descendantText" presStyleLbl="alignAcc1" presStyleIdx="0" presStyleCnt="3" custLinFactNeighborX="0" custLinFactNeighborY="12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5330CC7-078D-0346-B370-7D55915F98C7}" type="pres">
      <dgm:prSet presAssocID="{293669D6-7B83-AE4D-8070-2526C38C4398}" presName="sp" presStyleCnt="0"/>
      <dgm:spPr/>
    </dgm:pt>
    <dgm:pt modelId="{C5FC9287-B575-8741-82D2-A7473EDB87D4}" type="pres">
      <dgm:prSet presAssocID="{CF2808E4-0C86-6241-98C2-AC4112017D7E}" presName="composite" presStyleCnt="0"/>
      <dgm:spPr/>
    </dgm:pt>
    <dgm:pt modelId="{3A3C2916-F34E-8940-BD04-D3C813E34F15}" type="pres">
      <dgm:prSet presAssocID="{CF2808E4-0C86-6241-98C2-AC4112017D7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289E84-3E79-6D46-A85F-8E01684C1202}" type="pres">
      <dgm:prSet presAssocID="{CF2808E4-0C86-6241-98C2-AC4112017D7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6E171B-19C7-D34F-AB82-09E4AF37B605}" type="pres">
      <dgm:prSet presAssocID="{ED0E7A0B-E79B-7B41-9C7D-B352E656A346}" presName="sp" presStyleCnt="0"/>
      <dgm:spPr/>
    </dgm:pt>
    <dgm:pt modelId="{3D917026-DC56-D041-8146-DD74A8A926CA}" type="pres">
      <dgm:prSet presAssocID="{5D607342-D6B5-984D-9EEC-66FEABC7CDDD}" presName="composite" presStyleCnt="0"/>
      <dgm:spPr/>
    </dgm:pt>
    <dgm:pt modelId="{D8DF2957-D640-2146-A823-BBBCD170DD21}" type="pres">
      <dgm:prSet presAssocID="{5D607342-D6B5-984D-9EEC-66FEABC7CDD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4D6F41-136F-1C43-A441-821488ACF09E}" type="pres">
      <dgm:prSet presAssocID="{5D607342-D6B5-984D-9EEC-66FEABC7CDD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06586EF-847D-1441-8F69-9639D9FDDEE1}" type="presOf" srcId="{DE440086-BF36-5C47-9D2E-E8423E4B47D5}" destId="{6D05803B-088D-D24E-B0E2-7FCA2EBDC88F}" srcOrd="0" destOrd="0" presId="urn:microsoft.com/office/officeart/2005/8/layout/chevron2"/>
    <dgm:cxn modelId="{202FB432-3497-CA48-ABFA-C60C24A876E0}" srcId="{DE440086-BF36-5C47-9D2E-E8423E4B47D5}" destId="{50A81504-6145-D048-AFDD-816F458FC4D4}" srcOrd="0" destOrd="0" parTransId="{CA50EE77-9BEF-0D4D-85FA-0660AF9439D5}" sibTransId="{079C8141-08C7-5F43-8CA5-6F04FFBC777D}"/>
    <dgm:cxn modelId="{C07BA68D-3BE3-0A4F-A7F1-195354442103}" type="presOf" srcId="{FEC18A8E-40C0-8F4B-89FD-383DDB5E75E1}" destId="{FD4D6F41-136F-1C43-A441-821488ACF09E}" srcOrd="0" destOrd="0" presId="urn:microsoft.com/office/officeart/2005/8/layout/chevron2"/>
    <dgm:cxn modelId="{D24F927A-15CF-9A41-88B8-009DCB6846E7}" type="presOf" srcId="{CF2808E4-0C86-6241-98C2-AC4112017D7E}" destId="{3A3C2916-F34E-8940-BD04-D3C813E34F15}" srcOrd="0" destOrd="0" presId="urn:microsoft.com/office/officeart/2005/8/layout/chevron2"/>
    <dgm:cxn modelId="{1FD69587-C792-0848-95D8-EC5146D5106C}" srcId="{A8AED292-2520-CF48-8384-115A01394513}" destId="{DE440086-BF36-5C47-9D2E-E8423E4B47D5}" srcOrd="0" destOrd="0" parTransId="{D494BBF0-3D9D-FA48-9568-1D1EF672ADF3}" sibTransId="{293669D6-7B83-AE4D-8070-2526C38C4398}"/>
    <dgm:cxn modelId="{EAEC14D2-B65C-7147-BC69-E786E0E780F0}" srcId="{5D607342-D6B5-984D-9EEC-66FEABC7CDDD}" destId="{FEC18A8E-40C0-8F4B-89FD-383DDB5E75E1}" srcOrd="0" destOrd="0" parTransId="{BB078600-FB9E-7841-AC86-C7D0A3D074BF}" sibTransId="{E99B7F60-F5B8-9B48-A05A-41CAA95A0001}"/>
    <dgm:cxn modelId="{4C14EDA0-DFB5-5C42-A992-8C50A41AE572}" type="presOf" srcId="{50A81504-6145-D048-AFDD-816F458FC4D4}" destId="{ED730C6D-7CF9-CF4C-B667-F0DED1AB3C8F}" srcOrd="0" destOrd="0" presId="urn:microsoft.com/office/officeart/2005/8/layout/chevron2"/>
    <dgm:cxn modelId="{CBB5F67A-0EEB-DF44-8F35-74DB896E68B2}" srcId="{A8AED292-2520-CF48-8384-115A01394513}" destId="{5D607342-D6B5-984D-9EEC-66FEABC7CDDD}" srcOrd="2" destOrd="0" parTransId="{49F43514-0230-CF48-9EF6-346115E29640}" sibTransId="{93232219-7763-2444-88BC-F431C05664DF}"/>
    <dgm:cxn modelId="{39087174-4B34-C34F-A875-403DAADAE6C7}" srcId="{CF2808E4-0C86-6241-98C2-AC4112017D7E}" destId="{C468A860-E775-544F-B707-2BFADD2FC80D}" srcOrd="0" destOrd="0" parTransId="{8BE1DA36-59D7-444C-8600-D7E92E6E3797}" sibTransId="{2B799BE4-9136-0240-90D7-1FA0FB8690A9}"/>
    <dgm:cxn modelId="{23D6A6A8-11BE-734D-B2BF-106043EBC4F5}" type="presOf" srcId="{5D607342-D6B5-984D-9EEC-66FEABC7CDDD}" destId="{D8DF2957-D640-2146-A823-BBBCD170DD21}" srcOrd="0" destOrd="0" presId="urn:microsoft.com/office/officeart/2005/8/layout/chevron2"/>
    <dgm:cxn modelId="{B2E9B268-5876-D648-B2EB-734931998876}" type="presOf" srcId="{C468A860-E775-544F-B707-2BFADD2FC80D}" destId="{20289E84-3E79-6D46-A85F-8E01684C1202}" srcOrd="0" destOrd="0" presId="urn:microsoft.com/office/officeart/2005/8/layout/chevron2"/>
    <dgm:cxn modelId="{23E2BD2D-3437-B041-9A99-E69A7B9FD9AA}" srcId="{A8AED292-2520-CF48-8384-115A01394513}" destId="{CF2808E4-0C86-6241-98C2-AC4112017D7E}" srcOrd="1" destOrd="0" parTransId="{D79009BB-FDC6-2445-B90E-2CDC8F4DB5DA}" sibTransId="{ED0E7A0B-E79B-7B41-9C7D-B352E656A346}"/>
    <dgm:cxn modelId="{E3A578E5-7749-984C-9790-5EEE4C72FFAF}" type="presOf" srcId="{A8AED292-2520-CF48-8384-115A01394513}" destId="{DF37298C-4135-8547-A1D7-FDE4563C8446}" srcOrd="0" destOrd="0" presId="urn:microsoft.com/office/officeart/2005/8/layout/chevron2"/>
    <dgm:cxn modelId="{EF325F88-D8C8-9C43-9953-5EF499318E99}" type="presParOf" srcId="{DF37298C-4135-8547-A1D7-FDE4563C8446}" destId="{BF408254-3682-294D-9765-7C6221263988}" srcOrd="0" destOrd="0" presId="urn:microsoft.com/office/officeart/2005/8/layout/chevron2"/>
    <dgm:cxn modelId="{9D0AFF3B-1D58-DB40-9953-481EBCD24E27}" type="presParOf" srcId="{BF408254-3682-294D-9765-7C6221263988}" destId="{6D05803B-088D-D24E-B0E2-7FCA2EBDC88F}" srcOrd="0" destOrd="0" presId="urn:microsoft.com/office/officeart/2005/8/layout/chevron2"/>
    <dgm:cxn modelId="{1B41831A-005C-B641-979C-F7FDF288DC43}" type="presParOf" srcId="{BF408254-3682-294D-9765-7C6221263988}" destId="{ED730C6D-7CF9-CF4C-B667-F0DED1AB3C8F}" srcOrd="1" destOrd="0" presId="urn:microsoft.com/office/officeart/2005/8/layout/chevron2"/>
    <dgm:cxn modelId="{01654632-A768-AC45-81C6-9CB523362F34}" type="presParOf" srcId="{DF37298C-4135-8547-A1D7-FDE4563C8446}" destId="{65330CC7-078D-0346-B370-7D55915F98C7}" srcOrd="1" destOrd="0" presId="urn:microsoft.com/office/officeart/2005/8/layout/chevron2"/>
    <dgm:cxn modelId="{EE2F4484-7BA2-0245-A36F-763B82AF1303}" type="presParOf" srcId="{DF37298C-4135-8547-A1D7-FDE4563C8446}" destId="{C5FC9287-B575-8741-82D2-A7473EDB87D4}" srcOrd="2" destOrd="0" presId="urn:microsoft.com/office/officeart/2005/8/layout/chevron2"/>
    <dgm:cxn modelId="{BEA7F413-7812-104F-AD7C-2A42F9270C00}" type="presParOf" srcId="{C5FC9287-B575-8741-82D2-A7473EDB87D4}" destId="{3A3C2916-F34E-8940-BD04-D3C813E34F15}" srcOrd="0" destOrd="0" presId="urn:microsoft.com/office/officeart/2005/8/layout/chevron2"/>
    <dgm:cxn modelId="{E1DF6217-16DB-7241-B064-1435B2B79875}" type="presParOf" srcId="{C5FC9287-B575-8741-82D2-A7473EDB87D4}" destId="{20289E84-3E79-6D46-A85F-8E01684C1202}" srcOrd="1" destOrd="0" presId="urn:microsoft.com/office/officeart/2005/8/layout/chevron2"/>
    <dgm:cxn modelId="{B619D462-D95E-7E41-A62F-B7E66A27E3A6}" type="presParOf" srcId="{DF37298C-4135-8547-A1D7-FDE4563C8446}" destId="{826E171B-19C7-D34F-AB82-09E4AF37B605}" srcOrd="3" destOrd="0" presId="urn:microsoft.com/office/officeart/2005/8/layout/chevron2"/>
    <dgm:cxn modelId="{E19D22DB-0F9B-D047-9091-B7BFF2F62D45}" type="presParOf" srcId="{DF37298C-4135-8547-A1D7-FDE4563C8446}" destId="{3D917026-DC56-D041-8146-DD74A8A926CA}" srcOrd="4" destOrd="0" presId="urn:microsoft.com/office/officeart/2005/8/layout/chevron2"/>
    <dgm:cxn modelId="{6A4BCEA0-36F6-CD4A-ADD4-AC6D9A91C965}" type="presParOf" srcId="{3D917026-DC56-D041-8146-DD74A8A926CA}" destId="{D8DF2957-D640-2146-A823-BBBCD170DD21}" srcOrd="0" destOrd="0" presId="urn:microsoft.com/office/officeart/2005/8/layout/chevron2"/>
    <dgm:cxn modelId="{A77448A6-4C49-0449-9E08-C5EB77C31D04}" type="presParOf" srcId="{3D917026-DC56-D041-8146-DD74A8A926CA}" destId="{FD4D6F41-136F-1C43-A441-821488ACF09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49F57-BDFC-0946-BA0E-D16DF111D05A}">
      <dsp:nvSpPr>
        <dsp:cNvPr id="0" name=""/>
        <dsp:cNvSpPr/>
      </dsp:nvSpPr>
      <dsp:spPr>
        <a:xfrm rot="5400000">
          <a:off x="-131738" y="132878"/>
          <a:ext cx="878254" cy="614777"/>
        </a:xfrm>
        <a:prstGeom prst="chevron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1</a:t>
          </a:r>
        </a:p>
      </dsp:txBody>
      <dsp:txXfrm rot="-5400000">
        <a:off x="1" y="308529"/>
        <a:ext cx="614777" cy="263477"/>
      </dsp:txXfrm>
    </dsp:sp>
    <dsp:sp modelId="{F14CF8ED-ECCD-8A48-B579-A46AE37E0441}">
      <dsp:nvSpPr>
        <dsp:cNvPr id="0" name=""/>
        <dsp:cNvSpPr/>
      </dsp:nvSpPr>
      <dsp:spPr>
        <a:xfrm rot="5400000">
          <a:off x="2615860" y="-1999941"/>
          <a:ext cx="570865" cy="4573030"/>
        </a:xfrm>
        <a:prstGeom prst="round2SameRect">
          <a:avLst/>
        </a:prstGeom>
        <a:solidFill>
          <a:schemeClr val="lt1"/>
        </a:solidFill>
        <a:ln w="15875" cap="flat" cmpd="sng" algn="ctr">
          <a:solidFill>
            <a:schemeClr val="accent1">
              <a:shade val="75000"/>
              <a:lumMod val="80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 smtClean="0"/>
            <a:t>Etat des lieux </a:t>
          </a:r>
          <a:r>
            <a:rPr lang="fr-FR" sz="1600" b="0" kern="1200" dirty="0" smtClean="0"/>
            <a:t>et </a:t>
          </a:r>
          <a:r>
            <a:rPr lang="fr-FR" sz="1600" b="1" kern="1200" dirty="0" smtClean="0"/>
            <a:t>constat du besoin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 smtClean="0"/>
            <a:t>Déterminer la zone géographiqu</a:t>
          </a:r>
          <a:r>
            <a:rPr lang="fr-FR" sz="1600" kern="1200" dirty="0" smtClean="0"/>
            <a:t>e</a:t>
          </a:r>
          <a:endParaRPr lang="fr-FR" sz="1600" kern="1200" dirty="0"/>
        </a:p>
      </dsp:txBody>
      <dsp:txXfrm rot="-5400000">
        <a:off x="614778" y="29008"/>
        <a:ext cx="4545163" cy="515131"/>
      </dsp:txXfrm>
    </dsp:sp>
    <dsp:sp modelId="{E1EFB304-7700-8C4E-983C-4A8ECA896814}">
      <dsp:nvSpPr>
        <dsp:cNvPr id="0" name=""/>
        <dsp:cNvSpPr/>
      </dsp:nvSpPr>
      <dsp:spPr>
        <a:xfrm rot="5400000">
          <a:off x="-131738" y="826699"/>
          <a:ext cx="878254" cy="614777"/>
        </a:xfrm>
        <a:prstGeom prst="chevron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2</a:t>
          </a:r>
          <a:endParaRPr lang="fr-FR" sz="1700" kern="1200" dirty="0"/>
        </a:p>
      </dsp:txBody>
      <dsp:txXfrm rot="-5400000">
        <a:off x="1" y="1002350"/>
        <a:ext cx="614777" cy="263477"/>
      </dsp:txXfrm>
    </dsp:sp>
    <dsp:sp modelId="{63ECA523-1129-6448-A009-A6617C492761}">
      <dsp:nvSpPr>
        <dsp:cNvPr id="0" name=""/>
        <dsp:cNvSpPr/>
      </dsp:nvSpPr>
      <dsp:spPr>
        <a:xfrm rot="5400000">
          <a:off x="2615860" y="-1306121"/>
          <a:ext cx="570865" cy="45730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 smtClean="0"/>
            <a:t>Objectif </a:t>
          </a:r>
          <a:r>
            <a:rPr lang="fr-FR" sz="1600" b="1" kern="1200" dirty="0" smtClean="0"/>
            <a:t>général</a:t>
          </a:r>
          <a:r>
            <a:rPr lang="fr-FR" sz="1600" kern="1200" dirty="0" smtClean="0"/>
            <a:t>: public et valeur ajoutée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 smtClean="0"/>
            <a:t>Objectifs opérationnels</a:t>
          </a:r>
          <a:r>
            <a:rPr lang="fr-FR" sz="1600" kern="1200" dirty="0" smtClean="0"/>
            <a:t>: médical, qualitatif …</a:t>
          </a:r>
          <a:endParaRPr lang="fr-FR" sz="1600" kern="1200" dirty="0"/>
        </a:p>
      </dsp:txBody>
      <dsp:txXfrm rot="-5400000">
        <a:off x="614778" y="722828"/>
        <a:ext cx="4545163" cy="515131"/>
      </dsp:txXfrm>
    </dsp:sp>
    <dsp:sp modelId="{5981FCF3-0D40-7C4C-8696-E82BE9DC15B7}">
      <dsp:nvSpPr>
        <dsp:cNvPr id="0" name=""/>
        <dsp:cNvSpPr/>
      </dsp:nvSpPr>
      <dsp:spPr>
        <a:xfrm rot="5400000">
          <a:off x="-131738" y="1520520"/>
          <a:ext cx="878254" cy="614777"/>
        </a:xfrm>
        <a:prstGeom prst="chevron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3</a:t>
          </a:r>
          <a:endParaRPr lang="fr-FR" sz="1700" kern="1200" dirty="0"/>
        </a:p>
      </dsp:txBody>
      <dsp:txXfrm rot="-5400000">
        <a:off x="1" y="1696171"/>
        <a:ext cx="614777" cy="263477"/>
      </dsp:txXfrm>
    </dsp:sp>
    <dsp:sp modelId="{1B7CDFA9-7E01-344D-A40C-8E2B27E2E62E}">
      <dsp:nvSpPr>
        <dsp:cNvPr id="0" name=""/>
        <dsp:cNvSpPr/>
      </dsp:nvSpPr>
      <dsp:spPr>
        <a:xfrm rot="5400000">
          <a:off x="2615860" y="-612300"/>
          <a:ext cx="570865" cy="45730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 smtClean="0"/>
            <a:t>Définir une action à chaque objectif</a:t>
          </a:r>
          <a:r>
            <a:rPr lang="fr-FR" sz="1600" kern="1200" dirty="0" smtClean="0"/>
            <a:t>:              Service rendu aux patients ou à leur famille…</a:t>
          </a:r>
          <a:endParaRPr lang="fr-FR" sz="1600" kern="1200" dirty="0"/>
        </a:p>
      </dsp:txBody>
      <dsp:txXfrm rot="-5400000">
        <a:off x="614778" y="1416649"/>
        <a:ext cx="4545163" cy="5151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05803B-088D-D24E-B0E2-7FCA2EBDC88F}">
      <dsp:nvSpPr>
        <dsp:cNvPr id="0" name=""/>
        <dsp:cNvSpPr/>
      </dsp:nvSpPr>
      <dsp:spPr>
        <a:xfrm rot="5400000">
          <a:off x="-125119" y="126203"/>
          <a:ext cx="834131" cy="583891"/>
        </a:xfrm>
        <a:prstGeom prst="chevron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4</a:t>
          </a:r>
          <a:endParaRPr lang="fr-FR" sz="1600" kern="1200" dirty="0"/>
        </a:p>
      </dsp:txBody>
      <dsp:txXfrm rot="-5400000">
        <a:off x="2" y="293029"/>
        <a:ext cx="583891" cy="250240"/>
      </dsp:txXfrm>
    </dsp:sp>
    <dsp:sp modelId="{ED730C6D-7CF9-CF4C-B667-F0DED1AB3C8F}">
      <dsp:nvSpPr>
        <dsp:cNvPr id="0" name=""/>
        <dsp:cNvSpPr/>
      </dsp:nvSpPr>
      <dsp:spPr>
        <a:xfrm rot="5400000">
          <a:off x="2614756" y="-2023242"/>
          <a:ext cx="542185" cy="4603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b="1" kern="1200" dirty="0" smtClean="0"/>
            <a:t> Mise en place des méthodes</a:t>
          </a:r>
          <a:r>
            <a:rPr lang="fr-FR" sz="1500" kern="1200" dirty="0" smtClean="0"/>
            <a:t>:                       Organisation, liens, communication, coopération…</a:t>
          </a:r>
          <a:endParaRPr lang="fr-FR" sz="1500" kern="1200" dirty="0"/>
        </a:p>
      </dsp:txBody>
      <dsp:txXfrm rot="-5400000">
        <a:off x="583892" y="34089"/>
        <a:ext cx="4577448" cy="489251"/>
      </dsp:txXfrm>
    </dsp:sp>
    <dsp:sp modelId="{3A3C2916-F34E-8940-BD04-D3C813E34F15}">
      <dsp:nvSpPr>
        <dsp:cNvPr id="0" name=""/>
        <dsp:cNvSpPr/>
      </dsp:nvSpPr>
      <dsp:spPr>
        <a:xfrm rot="5400000">
          <a:off x="-125119" y="785166"/>
          <a:ext cx="834131" cy="583891"/>
        </a:xfrm>
        <a:prstGeom prst="chevron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5</a:t>
          </a:r>
          <a:endParaRPr lang="fr-FR" sz="1600" kern="1200" dirty="0"/>
        </a:p>
      </dsp:txBody>
      <dsp:txXfrm rot="-5400000">
        <a:off x="2" y="951992"/>
        <a:ext cx="583891" cy="250240"/>
      </dsp:txXfrm>
    </dsp:sp>
    <dsp:sp modelId="{20289E84-3E79-6D46-A85F-8E01684C1202}">
      <dsp:nvSpPr>
        <dsp:cNvPr id="0" name=""/>
        <dsp:cNvSpPr/>
      </dsp:nvSpPr>
      <dsp:spPr>
        <a:xfrm rot="5400000">
          <a:off x="2614756" y="-1370818"/>
          <a:ext cx="542185" cy="4603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b="1" kern="1200" dirty="0" smtClean="0"/>
            <a:t>Outils : </a:t>
          </a:r>
          <a:r>
            <a:rPr lang="fr-FR" sz="1500" kern="1200" dirty="0" smtClean="0"/>
            <a:t>Tableau de bord et système de communication entre les acteurs</a:t>
          </a:r>
          <a:endParaRPr lang="fr-FR" sz="1500" kern="1200" dirty="0"/>
        </a:p>
      </dsp:txBody>
      <dsp:txXfrm rot="-5400000">
        <a:off x="583892" y="686513"/>
        <a:ext cx="4577448" cy="489251"/>
      </dsp:txXfrm>
    </dsp:sp>
    <dsp:sp modelId="{D8DF2957-D640-2146-A823-BBBCD170DD21}">
      <dsp:nvSpPr>
        <dsp:cNvPr id="0" name=""/>
        <dsp:cNvSpPr/>
      </dsp:nvSpPr>
      <dsp:spPr>
        <a:xfrm rot="5400000">
          <a:off x="-125119" y="1444130"/>
          <a:ext cx="834131" cy="583891"/>
        </a:xfrm>
        <a:prstGeom prst="chevron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6</a:t>
          </a:r>
          <a:endParaRPr lang="fr-FR" sz="1600" kern="1200" dirty="0"/>
        </a:p>
      </dsp:txBody>
      <dsp:txXfrm rot="-5400000">
        <a:off x="2" y="1610956"/>
        <a:ext cx="583891" cy="250240"/>
      </dsp:txXfrm>
    </dsp:sp>
    <dsp:sp modelId="{FD4D6F41-136F-1C43-A441-821488ACF09E}">
      <dsp:nvSpPr>
        <dsp:cNvPr id="0" name=""/>
        <dsp:cNvSpPr/>
      </dsp:nvSpPr>
      <dsp:spPr>
        <a:xfrm rot="5400000">
          <a:off x="2614756" y="-711854"/>
          <a:ext cx="542185" cy="4603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b="1" kern="1200" dirty="0" smtClean="0"/>
            <a:t>Le financement : </a:t>
          </a:r>
          <a:r>
            <a:rPr lang="fr-FR" sz="1500" kern="1200" dirty="0" smtClean="0"/>
            <a:t>Plan de financement, sources de financement, cahier des charge…</a:t>
          </a:r>
          <a:endParaRPr lang="fr-FR" sz="1500" kern="1200" dirty="0"/>
        </a:p>
      </dsp:txBody>
      <dsp:txXfrm rot="-5400000">
        <a:off x="583892" y="1345477"/>
        <a:ext cx="4577448" cy="489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7B36D-7FD9-0346-9FE1-2949A5F5D7A3}" type="datetime1">
              <a:rPr lang="fr-FR" smtClean="0"/>
              <a:pPr/>
              <a:t>17/02/2015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09DA4-0BAC-E242-8A66-1126E3080B3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1989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5F7E3-61B1-E545-8708-7BCFE349539A}" type="datetime1">
              <a:rPr lang="fr-FR" smtClean="0"/>
              <a:pPr/>
              <a:t>17/02/2015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7425C-23EE-6248-B901-188AA9615A7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5606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560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789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298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8794-8AB0-5440-B9F6-712B7EB845EC}" type="datetime1">
              <a:rPr lang="fr-FR" smtClean="0"/>
              <a:pPr/>
              <a:t>17/02/2015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31C4-3E80-E142-AAB5-81343413D64F}" type="datetime1">
              <a:rPr lang="fr-FR" smtClean="0"/>
              <a:pPr/>
              <a:t>17/02/2015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49C3-15FC-0B48-8E9D-54E5A41F44FC}" type="datetime1">
              <a:rPr lang="fr-FR" smtClean="0"/>
              <a:pPr/>
              <a:t>17/02/2015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4706-A67F-524E-9374-DF9B16755C08}" type="datetime1">
              <a:rPr lang="fr-FR" smtClean="0"/>
              <a:pPr/>
              <a:t>17/02/2015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122D-E97D-3743-8CED-C8EF7321D771}" type="datetime1">
              <a:rPr lang="fr-FR" smtClean="0"/>
              <a:pPr/>
              <a:t>17/02/2015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F464-8B6E-DE42-BC67-0B95AD5D8AEB}" type="datetime1">
              <a:rPr lang="fr-FR" smtClean="0"/>
              <a:pPr/>
              <a:t>17/02/2015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EF17-3454-7041-AA0B-F4B85F1DDC7B}" type="datetime1">
              <a:rPr lang="fr-FR" smtClean="0"/>
              <a:pPr/>
              <a:t>17/02/2015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477D-BB4E-404D-9F2D-055A6EF45C09}" type="datetime1">
              <a:rPr lang="fr-FR" smtClean="0"/>
              <a:pPr/>
              <a:t>17/02/2015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F249-97BA-5D4D-A3C0-5B85E86E23B0}" type="datetime1">
              <a:rPr lang="fr-FR" smtClean="0"/>
              <a:pPr/>
              <a:t>17/02/2015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CF5A-A05D-974A-8AB7-3D3CC2AB0086}" type="datetime1">
              <a:rPr lang="fr-FR" smtClean="0"/>
              <a:pPr/>
              <a:t>17/02/2015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BCA5-B27E-8641-87F5-7323929390DA}" type="datetime1">
              <a:rPr lang="fr-FR" smtClean="0"/>
              <a:pPr/>
              <a:t>17/02/2015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0F3607D-4B26-034C-8313-78C789291A04}" type="datetime1">
              <a:rPr lang="fr-FR" smtClean="0"/>
              <a:pPr/>
              <a:t>17/02/2015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Présentation des </a:t>
            </a:r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Réseaux de santé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971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Merci de votre attention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36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Sommaire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1353429" y="1783846"/>
            <a:ext cx="584815" cy="55646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1353429" y="2439086"/>
            <a:ext cx="584815" cy="55646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1353429" y="3099905"/>
            <a:ext cx="584815" cy="55646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1353429" y="3760724"/>
            <a:ext cx="584815" cy="55646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1353429" y="4421543"/>
            <a:ext cx="584815" cy="55646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1353429" y="5082362"/>
            <a:ext cx="584815" cy="55646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1353428" y="5743181"/>
            <a:ext cx="584815" cy="55646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7</a:t>
            </a:r>
            <a:endParaRPr lang="fr-FR" dirty="0"/>
          </a:p>
        </p:txBody>
      </p:sp>
      <p:sp>
        <p:nvSpPr>
          <p:cNvPr id="12" name="Pentagone 11"/>
          <p:cNvSpPr/>
          <p:nvPr/>
        </p:nvSpPr>
        <p:spPr>
          <a:xfrm>
            <a:off x="2041236" y="1831782"/>
            <a:ext cx="4886037" cy="460590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/>
              <a:t>Qu’est ce qu’un réseau de santé ?</a:t>
            </a:r>
            <a:endParaRPr lang="fr-FR" dirty="0"/>
          </a:p>
        </p:txBody>
      </p:sp>
      <p:sp>
        <p:nvSpPr>
          <p:cNvPr id="13" name="Pentagone 12"/>
          <p:cNvSpPr/>
          <p:nvPr/>
        </p:nvSpPr>
        <p:spPr>
          <a:xfrm>
            <a:off x="2041236" y="2470375"/>
            <a:ext cx="4886037" cy="460590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/>
              <a:t>Public</a:t>
            </a:r>
            <a:endParaRPr lang="fr-FR" dirty="0"/>
          </a:p>
        </p:txBody>
      </p:sp>
      <p:sp>
        <p:nvSpPr>
          <p:cNvPr id="14" name="Pentagone 13"/>
          <p:cNvSpPr/>
          <p:nvPr/>
        </p:nvSpPr>
        <p:spPr>
          <a:xfrm>
            <a:off x="2041236" y="3147841"/>
            <a:ext cx="4886037" cy="460590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/>
              <a:t>Leurs objectifs</a:t>
            </a:r>
            <a:endParaRPr lang="fr-FR" dirty="0"/>
          </a:p>
        </p:txBody>
      </p:sp>
      <p:sp>
        <p:nvSpPr>
          <p:cNvPr id="15" name="Pentagone 14"/>
          <p:cNvSpPr/>
          <p:nvPr/>
        </p:nvSpPr>
        <p:spPr>
          <a:xfrm>
            <a:off x="2041236" y="3806661"/>
            <a:ext cx="4886037" cy="460590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/>
              <a:t>Etapes de construction</a:t>
            </a:r>
            <a:endParaRPr lang="fr-FR" dirty="0"/>
          </a:p>
        </p:txBody>
      </p:sp>
      <p:sp>
        <p:nvSpPr>
          <p:cNvPr id="16" name="Pentagone 15"/>
          <p:cNvSpPr/>
          <p:nvPr/>
        </p:nvSpPr>
        <p:spPr>
          <a:xfrm>
            <a:off x="2041236" y="4469479"/>
            <a:ext cx="4886037" cy="460590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/>
              <a:t>Fonctionnement d’un réseau</a:t>
            </a:r>
            <a:endParaRPr lang="fr-FR" dirty="0"/>
          </a:p>
        </p:txBody>
      </p:sp>
      <p:sp>
        <p:nvSpPr>
          <p:cNvPr id="17" name="Pentagone 16"/>
          <p:cNvSpPr/>
          <p:nvPr/>
        </p:nvSpPr>
        <p:spPr>
          <a:xfrm>
            <a:off x="2041236" y="5126228"/>
            <a:ext cx="4886037" cy="460590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/>
              <a:t>Procédure de prise en charge du patient</a:t>
            </a:r>
            <a:endParaRPr lang="fr-FR" dirty="0"/>
          </a:p>
        </p:txBody>
      </p:sp>
      <p:sp>
        <p:nvSpPr>
          <p:cNvPr id="18" name="Pentagone 17"/>
          <p:cNvSpPr/>
          <p:nvPr/>
        </p:nvSpPr>
        <p:spPr>
          <a:xfrm>
            <a:off x="2041234" y="5791117"/>
            <a:ext cx="4886037" cy="460590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/>
              <a:t>Présentation d’un réseau: Toxicomanie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835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Qu’est ce qu’un réseau de santé?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939636" y="4292187"/>
            <a:ext cx="6747164" cy="173636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just"/>
            <a:r>
              <a:rPr lang="fr-FR" dirty="0" smtClean="0">
                <a:solidFill>
                  <a:srgbClr val="000000"/>
                </a:solidFill>
              </a:rPr>
              <a:t>« Les </a:t>
            </a:r>
            <a:r>
              <a:rPr lang="fr-FR" b="1" dirty="0" smtClean="0">
                <a:solidFill>
                  <a:srgbClr val="000000"/>
                </a:solidFill>
              </a:rPr>
              <a:t>réseaux de santé </a:t>
            </a:r>
            <a:r>
              <a:rPr lang="fr-FR" dirty="0" smtClean="0">
                <a:solidFill>
                  <a:srgbClr val="000000"/>
                </a:solidFill>
              </a:rPr>
              <a:t>ont pour objet de </a:t>
            </a:r>
            <a:r>
              <a:rPr lang="fr-FR" b="1" dirty="0" smtClean="0">
                <a:solidFill>
                  <a:srgbClr val="000000"/>
                </a:solidFill>
              </a:rPr>
              <a:t>favoriser l’accès aux soins, la coordination, la continuité </a:t>
            </a:r>
            <a:r>
              <a:rPr lang="fr-FR" dirty="0" smtClean="0">
                <a:solidFill>
                  <a:srgbClr val="000000"/>
                </a:solidFill>
              </a:rPr>
              <a:t>ou </a:t>
            </a:r>
            <a:r>
              <a:rPr lang="fr-FR" b="1" dirty="0" smtClean="0">
                <a:solidFill>
                  <a:srgbClr val="000000"/>
                </a:solidFill>
              </a:rPr>
              <a:t>l’interdisciplinarité </a:t>
            </a:r>
            <a:r>
              <a:rPr lang="fr-FR" dirty="0" smtClean="0">
                <a:solidFill>
                  <a:srgbClr val="000000"/>
                </a:solidFill>
              </a:rPr>
              <a:t>des </a:t>
            </a:r>
            <a:r>
              <a:rPr lang="fr-FR" b="1" dirty="0" smtClean="0">
                <a:solidFill>
                  <a:srgbClr val="000000"/>
                </a:solidFill>
              </a:rPr>
              <a:t>prises en charge sanitaires, </a:t>
            </a:r>
            <a:r>
              <a:rPr lang="fr-FR" dirty="0" smtClean="0">
                <a:solidFill>
                  <a:srgbClr val="000000"/>
                </a:solidFill>
              </a:rPr>
              <a:t>notamment de celles qui sont</a:t>
            </a:r>
            <a:r>
              <a:rPr lang="fr-FR" b="1" dirty="0" smtClean="0">
                <a:solidFill>
                  <a:srgbClr val="000000"/>
                </a:solidFill>
              </a:rPr>
              <a:t> spécifiques </a:t>
            </a:r>
            <a:r>
              <a:rPr lang="fr-FR" dirty="0" smtClean="0">
                <a:solidFill>
                  <a:srgbClr val="000000"/>
                </a:solidFill>
              </a:rPr>
              <a:t>à</a:t>
            </a:r>
            <a:r>
              <a:rPr lang="fr-FR" b="1" dirty="0" smtClean="0">
                <a:solidFill>
                  <a:srgbClr val="000000"/>
                </a:solidFill>
              </a:rPr>
              <a:t> certaines populations, pathologies </a:t>
            </a:r>
            <a:r>
              <a:rPr lang="fr-FR" dirty="0" smtClean="0">
                <a:solidFill>
                  <a:srgbClr val="000000"/>
                </a:solidFill>
              </a:rPr>
              <a:t>ou </a:t>
            </a:r>
            <a:r>
              <a:rPr lang="fr-FR" b="1" dirty="0" smtClean="0">
                <a:solidFill>
                  <a:srgbClr val="000000"/>
                </a:solidFill>
              </a:rPr>
              <a:t>activités sanitaires</a:t>
            </a:r>
            <a:r>
              <a:rPr lang="fr-FR" dirty="0" smtClean="0">
                <a:solidFill>
                  <a:srgbClr val="000000"/>
                </a:solidFill>
              </a:rPr>
              <a:t>…</a:t>
            </a:r>
            <a:r>
              <a:rPr lang="fr-FR" b="1" dirty="0" smtClean="0">
                <a:solidFill>
                  <a:srgbClr val="000000"/>
                </a:solidFill>
              </a:rPr>
              <a:t> </a:t>
            </a:r>
            <a:r>
              <a:rPr lang="fr-FR" dirty="0" smtClean="0">
                <a:solidFill>
                  <a:srgbClr val="000000"/>
                </a:solidFill>
              </a:rPr>
              <a:t>»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43424" y="2391266"/>
            <a:ext cx="4695715" cy="140503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0000"/>
                </a:solidFill>
              </a:rPr>
              <a:t>Art L</a:t>
            </a:r>
            <a:r>
              <a:rPr lang="fr-FR" b="1" dirty="0">
                <a:solidFill>
                  <a:srgbClr val="000000"/>
                </a:solidFill>
                <a:latin typeface="Arial"/>
                <a:cs typeface="Arial"/>
              </a:rPr>
              <a:t>6321.1 </a:t>
            </a:r>
            <a:endParaRPr lang="fr-FR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fr-FR" dirty="0" smtClean="0">
                <a:solidFill>
                  <a:srgbClr val="000000"/>
                </a:solidFill>
                <a:latin typeface="Arial"/>
                <a:cs typeface="Arial"/>
              </a:rPr>
              <a:t>Du </a:t>
            </a:r>
            <a:r>
              <a:rPr lang="fr-FR" dirty="0">
                <a:solidFill>
                  <a:srgbClr val="000000"/>
                </a:solidFill>
                <a:latin typeface="Arial"/>
                <a:cs typeface="Arial"/>
              </a:rPr>
              <a:t>code de la santé publique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982174" y="6341875"/>
            <a:ext cx="1161826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8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Public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57200" y="2462859"/>
            <a:ext cx="3974684" cy="308399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0000"/>
                </a:solidFill>
              </a:rPr>
              <a:t>Population fragilisée</a:t>
            </a:r>
            <a:r>
              <a:rPr lang="fr-FR" dirty="0" smtClean="0">
                <a:solidFill>
                  <a:srgbClr val="000000"/>
                </a:solidFill>
              </a:rPr>
              <a:t>:</a:t>
            </a:r>
          </a:p>
          <a:p>
            <a:pPr algn="ctr"/>
            <a:r>
              <a:rPr lang="fr-FR" dirty="0" smtClean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fr-FR" dirty="0" smtClean="0">
                <a:solidFill>
                  <a:srgbClr val="000000"/>
                </a:solidFill>
              </a:rPr>
              <a:t>Personnes âgées, </a:t>
            </a:r>
            <a:r>
              <a:rPr lang="fr-FR" dirty="0">
                <a:solidFill>
                  <a:srgbClr val="000000"/>
                </a:solidFill>
              </a:rPr>
              <a:t>toxicomanes..</a:t>
            </a:r>
          </a:p>
        </p:txBody>
      </p:sp>
      <p:sp>
        <p:nvSpPr>
          <p:cNvPr id="6" name="Ellipse 5"/>
          <p:cNvSpPr/>
          <p:nvPr/>
        </p:nvSpPr>
        <p:spPr>
          <a:xfrm>
            <a:off x="4742893" y="2945882"/>
            <a:ext cx="3943907" cy="3304281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0000"/>
                </a:solidFill>
              </a:rPr>
              <a:t>Population avec </a:t>
            </a:r>
            <a:r>
              <a:rPr lang="fr-FR" b="1" dirty="0" smtClean="0">
                <a:solidFill>
                  <a:srgbClr val="000000"/>
                </a:solidFill>
              </a:rPr>
              <a:t>des pathologies lourdes:</a:t>
            </a:r>
          </a:p>
          <a:p>
            <a:pPr algn="ctr"/>
            <a:endParaRPr lang="fr-FR" b="1" dirty="0" smtClean="0">
              <a:solidFill>
                <a:srgbClr val="000000"/>
              </a:solidFill>
            </a:endParaRPr>
          </a:p>
          <a:p>
            <a:r>
              <a:rPr lang="fr-FR" dirty="0" smtClean="0">
                <a:solidFill>
                  <a:srgbClr val="000000"/>
                </a:solidFill>
              </a:rPr>
              <a:t> Diabète</a:t>
            </a:r>
            <a:r>
              <a:rPr lang="fr-FR" dirty="0">
                <a:solidFill>
                  <a:srgbClr val="000000"/>
                </a:solidFill>
              </a:rPr>
              <a:t>, cancer, </a:t>
            </a:r>
            <a:r>
              <a:rPr lang="fr-FR" dirty="0" smtClean="0">
                <a:solidFill>
                  <a:srgbClr val="000000"/>
                </a:solidFill>
              </a:rPr>
              <a:t>sida </a:t>
            </a:r>
            <a:r>
              <a:rPr lang="fr-FR" dirty="0" err="1" smtClean="0">
                <a:solidFill>
                  <a:srgbClr val="000000"/>
                </a:solidFill>
              </a:rPr>
              <a:t>etc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982174" y="6326909"/>
            <a:ext cx="1161826" cy="371507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2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Leurs Objectifs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457200" y="2834587"/>
            <a:ext cx="5932080" cy="65056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/>
              <a:buChar char="•"/>
            </a:pPr>
            <a:r>
              <a:rPr lang="fr-FR" dirty="0" smtClean="0"/>
              <a:t>Assurer une meilleure orientation du patient</a:t>
            </a:r>
            <a:endParaRPr lang="fr-FR" dirty="0"/>
          </a:p>
        </p:txBody>
      </p:sp>
      <p:sp>
        <p:nvSpPr>
          <p:cNvPr id="7" name="Signalisation droite 4"/>
          <p:cNvSpPr/>
          <p:nvPr/>
        </p:nvSpPr>
        <p:spPr>
          <a:xfrm>
            <a:off x="2206355" y="5902436"/>
            <a:ext cx="4870404" cy="55646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45384" tIns="91440" rIns="170688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400" dirty="0" smtClean="0"/>
              <a:t>Présentation d’un réseau</a:t>
            </a:r>
            <a:endParaRPr lang="fr-FR" sz="2400" kern="1200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1442028" y="3942277"/>
            <a:ext cx="5932080" cy="65056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/>
              <a:buChar char="•"/>
            </a:pPr>
            <a:r>
              <a:rPr lang="fr-FR" dirty="0" smtClean="0"/>
              <a:t>Favoriser la coordination et le suivi des soins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2465766" y="4996656"/>
            <a:ext cx="6221034" cy="65056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/>
              <a:buChar char="•"/>
            </a:pPr>
            <a:r>
              <a:rPr lang="fr-FR" dirty="0" smtClean="0"/>
              <a:t>Promouvoir la délivrance de soins de proximité de qualité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82174" y="6378448"/>
            <a:ext cx="1161826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4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796126"/>
              </p:ext>
            </p:extLst>
          </p:nvPr>
        </p:nvGraphicFramePr>
        <p:xfrm>
          <a:off x="1881976" y="1790419"/>
          <a:ext cx="5187808" cy="2268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Etapes de construction </a:t>
            </a:r>
            <a:endParaRPr lang="fr-FR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514430352"/>
              </p:ext>
            </p:extLst>
          </p:nvPr>
        </p:nvGraphicFramePr>
        <p:xfrm>
          <a:off x="1897852" y="3872016"/>
          <a:ext cx="5187807" cy="2154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539750" y="1793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>
          <a:xfrm>
            <a:off x="7982174" y="6354478"/>
            <a:ext cx="1161826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6" name="Groupe 15"/>
          <p:cNvGrpSpPr/>
          <p:nvPr/>
        </p:nvGrpSpPr>
        <p:grpSpPr>
          <a:xfrm>
            <a:off x="1881975" y="5865227"/>
            <a:ext cx="583892" cy="834131"/>
            <a:chOff x="1" y="1319010"/>
            <a:chExt cx="583892" cy="834131"/>
          </a:xfrm>
        </p:grpSpPr>
        <p:sp>
          <p:nvSpPr>
            <p:cNvPr id="17" name="Chevron 16"/>
            <p:cNvSpPr/>
            <p:nvPr/>
          </p:nvSpPr>
          <p:spPr>
            <a:xfrm rot="5400000">
              <a:off x="-125119" y="1444130"/>
              <a:ext cx="834131" cy="583891"/>
            </a:xfrm>
            <a:prstGeom prst="chevron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18" name="Chevron 4"/>
            <p:cNvSpPr/>
            <p:nvPr/>
          </p:nvSpPr>
          <p:spPr>
            <a:xfrm>
              <a:off x="2" y="1610956"/>
              <a:ext cx="583891" cy="2502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dirty="0" smtClean="0"/>
                <a:t>7</a:t>
              </a:r>
              <a:endParaRPr lang="fr-FR" sz="1600" kern="1200" dirty="0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2481747" y="5812292"/>
            <a:ext cx="4603915" cy="542185"/>
            <a:chOff x="583891" y="1319011"/>
            <a:chExt cx="4603915" cy="542185"/>
          </a:xfrm>
        </p:grpSpPr>
        <p:sp>
          <p:nvSpPr>
            <p:cNvPr id="20" name="Arrondir un rectangle avec un coin du même côté 19"/>
            <p:cNvSpPr/>
            <p:nvPr/>
          </p:nvSpPr>
          <p:spPr>
            <a:xfrm rot="5400000">
              <a:off x="2614756" y="-711854"/>
              <a:ext cx="542185" cy="4603915"/>
            </a:xfrm>
            <a:prstGeom prst="round2Same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Arrondir un rectangle avec un coin du même côté 4"/>
            <p:cNvSpPr/>
            <p:nvPr/>
          </p:nvSpPr>
          <p:spPr>
            <a:xfrm>
              <a:off x="583892" y="1345477"/>
              <a:ext cx="4577448" cy="4892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9525" rIns="9525" bIns="9525" numCol="1" spcCol="1270" anchor="ctr" anchorCtr="0">
              <a:noAutofit/>
            </a:bodyPr>
            <a:lstStyle/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b="1" dirty="0" smtClean="0"/>
                <a:t>Evaluation</a:t>
              </a:r>
              <a:r>
                <a:rPr lang="fr-FR" sz="1500" dirty="0" smtClean="0"/>
                <a:t> interne et externe.</a:t>
              </a:r>
              <a:endParaRPr lang="fr-FR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5078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270048" y="1629077"/>
            <a:ext cx="6446873" cy="466633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Ellipse 2"/>
          <p:cNvSpPr/>
          <p:nvPr/>
        </p:nvSpPr>
        <p:spPr>
          <a:xfrm>
            <a:off x="3031895" y="1314968"/>
            <a:ext cx="2733364" cy="71789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Administration</a:t>
            </a:r>
          </a:p>
        </p:txBody>
      </p:sp>
      <p:sp>
        <p:nvSpPr>
          <p:cNvPr id="4" name="Ellipse 3"/>
          <p:cNvSpPr/>
          <p:nvPr/>
        </p:nvSpPr>
        <p:spPr>
          <a:xfrm>
            <a:off x="5765259" y="2129506"/>
            <a:ext cx="2733364" cy="71789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6248430" y="3330754"/>
            <a:ext cx="2733364" cy="71789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5765259" y="4752596"/>
            <a:ext cx="2733364" cy="71789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/>
              <a:buChar char="•"/>
            </a:pPr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823116" y="4863042"/>
            <a:ext cx="2733364" cy="71789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Institutions</a:t>
            </a:r>
          </a:p>
        </p:txBody>
      </p:sp>
      <p:sp>
        <p:nvSpPr>
          <p:cNvPr id="9" name="Ellipse 8"/>
          <p:cNvSpPr/>
          <p:nvPr/>
        </p:nvSpPr>
        <p:spPr>
          <a:xfrm>
            <a:off x="0" y="3675749"/>
            <a:ext cx="2733364" cy="71789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Associations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643653" y="2391815"/>
            <a:ext cx="2733364" cy="71789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3556480" y="3085524"/>
            <a:ext cx="1979272" cy="164288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Patient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765259" y="2312403"/>
            <a:ext cx="2871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Médecin généraliste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6442558" y="3491083"/>
            <a:ext cx="235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Médecin spécialiste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894680" y="4752596"/>
            <a:ext cx="2595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Equipe </a:t>
            </a:r>
          </a:p>
          <a:p>
            <a:pPr algn="ctr"/>
            <a:r>
              <a:rPr lang="fr-FR" dirty="0" smtClean="0"/>
              <a:t>paramédicale</a:t>
            </a:r>
            <a:endParaRPr lang="fr-FR" dirty="0"/>
          </a:p>
        </p:txBody>
      </p:sp>
      <p:sp>
        <p:nvSpPr>
          <p:cNvPr id="15" name="Ellipse 14"/>
          <p:cNvSpPr/>
          <p:nvPr/>
        </p:nvSpPr>
        <p:spPr>
          <a:xfrm>
            <a:off x="3377017" y="5691386"/>
            <a:ext cx="2733364" cy="71789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Centres hospitaliers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23116" y="2540256"/>
            <a:ext cx="2208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Travailleurs sociaux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156139" y="196704"/>
            <a:ext cx="6184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Fonctionnement des réseaux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982174" y="6353808"/>
            <a:ext cx="1161826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6" name="Chevron 15"/>
          <p:cNvSpPr/>
          <p:nvPr/>
        </p:nvSpPr>
        <p:spPr>
          <a:xfrm rot="20160000">
            <a:off x="2418664" y="2016002"/>
            <a:ext cx="205200" cy="212400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Chevron 20"/>
          <p:cNvSpPr/>
          <p:nvPr/>
        </p:nvSpPr>
        <p:spPr>
          <a:xfrm rot="4320000">
            <a:off x="7369320" y="2963804"/>
            <a:ext cx="206135" cy="210967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 rot="840000">
            <a:off x="5950520" y="1812027"/>
            <a:ext cx="205200" cy="212400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Chevron 23"/>
          <p:cNvSpPr/>
          <p:nvPr/>
        </p:nvSpPr>
        <p:spPr>
          <a:xfrm rot="18037305">
            <a:off x="1311099" y="3242496"/>
            <a:ext cx="205200" cy="212400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Chevron 24"/>
          <p:cNvSpPr/>
          <p:nvPr/>
        </p:nvSpPr>
        <p:spPr>
          <a:xfrm rot="6720000">
            <a:off x="7614319" y="4289755"/>
            <a:ext cx="205200" cy="212400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37474" y="973940"/>
            <a:ext cx="3729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Mise en relation des différents professionnels du réseau avec un patient :</a:t>
            </a:r>
            <a:endParaRPr lang="fr-FR" sz="1200" i="1" dirty="0"/>
          </a:p>
        </p:txBody>
      </p:sp>
      <p:sp>
        <p:nvSpPr>
          <p:cNvPr id="27" name="Chevron 26"/>
          <p:cNvSpPr/>
          <p:nvPr/>
        </p:nvSpPr>
        <p:spPr>
          <a:xfrm rot="8739869">
            <a:off x="6339957" y="5707698"/>
            <a:ext cx="205200" cy="2124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Chevron 27"/>
          <p:cNvSpPr/>
          <p:nvPr/>
        </p:nvSpPr>
        <p:spPr>
          <a:xfrm rot="12480000">
            <a:off x="2685310" y="5837774"/>
            <a:ext cx="205200" cy="212400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Chevron 28"/>
          <p:cNvSpPr/>
          <p:nvPr/>
        </p:nvSpPr>
        <p:spPr>
          <a:xfrm rot="14580000">
            <a:off x="1314303" y="4553246"/>
            <a:ext cx="205200" cy="212400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76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Procédure de prise en charge du patient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982174" y="6358145"/>
            <a:ext cx="1161826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Ellipse 10"/>
          <p:cNvSpPr/>
          <p:nvPr/>
        </p:nvSpPr>
        <p:spPr>
          <a:xfrm>
            <a:off x="528530" y="4674452"/>
            <a:ext cx="1800820" cy="15757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Evaluation</a:t>
            </a:r>
            <a:endParaRPr lang="fr-FR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586349" y="2067024"/>
            <a:ext cx="2904809" cy="48635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Prise de contact du patient avec le réseau</a:t>
            </a:r>
            <a:endParaRPr lang="fr-FR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345929" y="2989493"/>
            <a:ext cx="3688677" cy="4593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Critères d’inclusion</a:t>
            </a:r>
            <a:endParaRPr lang="fr-FR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345929" y="3799612"/>
            <a:ext cx="3688677" cy="4593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Prise en charge globale</a:t>
            </a:r>
            <a:endParaRPr lang="fr-FR" dirty="0"/>
          </a:p>
        </p:txBody>
      </p:sp>
      <p:sp>
        <p:nvSpPr>
          <p:cNvPr id="19" name="Ellipse 18"/>
          <p:cNvSpPr/>
          <p:nvPr/>
        </p:nvSpPr>
        <p:spPr>
          <a:xfrm>
            <a:off x="2190268" y="4674452"/>
            <a:ext cx="1800820" cy="15757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Plan d’aide</a:t>
            </a:r>
          </a:p>
          <a:p>
            <a:pPr algn="ctr"/>
            <a:r>
              <a:rPr lang="fr-FR" dirty="0"/>
              <a:t>o</a:t>
            </a:r>
            <a:r>
              <a:rPr lang="fr-FR" dirty="0" smtClean="0"/>
              <a:t>u</a:t>
            </a:r>
          </a:p>
          <a:p>
            <a:pPr algn="ctr"/>
            <a:r>
              <a:rPr lang="fr-FR" dirty="0" smtClean="0"/>
              <a:t>Prise en charge</a:t>
            </a:r>
          </a:p>
        </p:txBody>
      </p:sp>
      <p:sp>
        <p:nvSpPr>
          <p:cNvPr id="20" name="Ellipse 19"/>
          <p:cNvSpPr/>
          <p:nvPr/>
        </p:nvSpPr>
        <p:spPr>
          <a:xfrm>
            <a:off x="3747879" y="4674451"/>
            <a:ext cx="1800820" cy="15757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Prévention</a:t>
            </a:r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5269760" y="4674451"/>
            <a:ext cx="1800820" cy="15757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</a:t>
            </a:r>
            <a:r>
              <a:rPr lang="fr-FR" dirty="0" smtClean="0"/>
              <a:t>ducation</a:t>
            </a:r>
            <a:endParaRPr lang="fr-FR" dirty="0"/>
          </a:p>
        </p:txBody>
      </p:sp>
      <p:sp>
        <p:nvSpPr>
          <p:cNvPr id="22" name="Ellipse 21"/>
          <p:cNvSpPr/>
          <p:nvPr/>
        </p:nvSpPr>
        <p:spPr>
          <a:xfrm>
            <a:off x="6885980" y="4674451"/>
            <a:ext cx="1800820" cy="15757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Soins  Services</a:t>
            </a:r>
            <a:endParaRPr lang="fr-FR" dirty="0"/>
          </a:p>
        </p:txBody>
      </p:sp>
      <p:sp>
        <p:nvSpPr>
          <p:cNvPr id="25" name="Chevron 24"/>
          <p:cNvSpPr/>
          <p:nvPr/>
        </p:nvSpPr>
        <p:spPr>
          <a:xfrm>
            <a:off x="1956372" y="5268889"/>
            <a:ext cx="513442" cy="391789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Chevron 25"/>
          <p:cNvSpPr/>
          <p:nvPr/>
        </p:nvSpPr>
        <p:spPr>
          <a:xfrm>
            <a:off x="3491158" y="5309418"/>
            <a:ext cx="513442" cy="391789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7" name="Chevron 26"/>
          <p:cNvSpPr/>
          <p:nvPr/>
        </p:nvSpPr>
        <p:spPr>
          <a:xfrm>
            <a:off x="5054117" y="5309418"/>
            <a:ext cx="513442" cy="391789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Chevron 27"/>
          <p:cNvSpPr/>
          <p:nvPr/>
        </p:nvSpPr>
        <p:spPr>
          <a:xfrm>
            <a:off x="6629259" y="5336437"/>
            <a:ext cx="513442" cy="391789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Flèche vers le bas 28"/>
          <p:cNvSpPr/>
          <p:nvPr/>
        </p:nvSpPr>
        <p:spPr>
          <a:xfrm>
            <a:off x="1406592" y="2665253"/>
            <a:ext cx="148628" cy="273989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 vers le bas 29"/>
          <p:cNvSpPr/>
          <p:nvPr/>
        </p:nvSpPr>
        <p:spPr>
          <a:xfrm>
            <a:off x="1406592" y="3490538"/>
            <a:ext cx="148628" cy="273989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vers le bas 31"/>
          <p:cNvSpPr/>
          <p:nvPr/>
        </p:nvSpPr>
        <p:spPr>
          <a:xfrm>
            <a:off x="1317164" y="4333604"/>
            <a:ext cx="148628" cy="273989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Losange 41"/>
          <p:cNvSpPr/>
          <p:nvPr/>
        </p:nvSpPr>
        <p:spPr>
          <a:xfrm>
            <a:off x="3735132" y="3602407"/>
            <a:ext cx="2386605" cy="909925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Sanitaire et Sociale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340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6721" y="148610"/>
            <a:ext cx="8647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</a:t>
            </a:r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Présentation</a:t>
            </a:r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d’un réseau : Toxicomanie</a:t>
            </a:r>
            <a:endParaRPr lang="fr-FR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98529" y="4233784"/>
            <a:ext cx="6233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256721" y="946775"/>
            <a:ext cx="3217671" cy="2544621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Il </a:t>
            </a:r>
            <a:r>
              <a:rPr lang="fr-FR" b="1" dirty="0" smtClean="0"/>
              <a:t>permet</a:t>
            </a:r>
            <a:r>
              <a:rPr lang="fr-FR" dirty="0"/>
              <a:t> </a:t>
            </a:r>
            <a:r>
              <a:rPr lang="fr-FR" b="1" dirty="0" smtClean="0"/>
              <a:t>d’aider</a:t>
            </a:r>
            <a:r>
              <a:rPr lang="fr-FR" dirty="0" smtClean="0"/>
              <a:t>: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 Les alcooliques et</a:t>
            </a:r>
          </a:p>
          <a:p>
            <a:pPr algn="ctr"/>
            <a:r>
              <a:rPr lang="fr-FR" dirty="0" smtClean="0"/>
              <a:t> </a:t>
            </a:r>
            <a:r>
              <a:rPr lang="fr-FR"/>
              <a:t>A</a:t>
            </a:r>
            <a:r>
              <a:rPr lang="fr-FR" smtClean="0"/>
              <a:t>utres toxicomanes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946965" y="4070667"/>
            <a:ext cx="3217671" cy="2544621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Il se divise en 2 services</a:t>
            </a:r>
            <a:r>
              <a:rPr lang="fr-FR" dirty="0" smtClean="0"/>
              <a:t>:</a:t>
            </a:r>
          </a:p>
          <a:p>
            <a:pPr algn="ctr"/>
            <a:r>
              <a:rPr lang="fr-FR" dirty="0" smtClean="0"/>
              <a:t>La prévention: </a:t>
            </a:r>
          </a:p>
          <a:p>
            <a:pPr algn="ctr"/>
            <a:r>
              <a:rPr lang="fr-FR" sz="1200" i="1" dirty="0" smtClean="0"/>
              <a:t>Informer, sensibiliser, animer, former, détecter.</a:t>
            </a:r>
          </a:p>
          <a:p>
            <a:pPr algn="ctr"/>
            <a:r>
              <a:rPr lang="fr-FR" dirty="0" smtClean="0"/>
              <a:t>La réinsertion:</a:t>
            </a:r>
          </a:p>
          <a:p>
            <a:pPr algn="ctr"/>
            <a:r>
              <a:rPr lang="fr-FR" sz="1200" i="1" dirty="0" smtClean="0"/>
              <a:t>Entrevue d’accueil,</a:t>
            </a:r>
          </a:p>
          <a:p>
            <a:pPr algn="ctr"/>
            <a:r>
              <a:rPr lang="fr-FR" sz="1200" i="1" dirty="0" smtClean="0"/>
              <a:t> évaluation des besoins,</a:t>
            </a:r>
          </a:p>
          <a:p>
            <a:pPr algn="ctr"/>
            <a:r>
              <a:rPr lang="fr-FR" sz="1200" i="1" dirty="0" smtClean="0"/>
              <a:t>Suivi individuel.</a:t>
            </a:r>
            <a:endParaRPr lang="fr-FR" sz="1200" i="1" dirty="0"/>
          </a:p>
        </p:txBody>
      </p:sp>
      <p:sp>
        <p:nvSpPr>
          <p:cNvPr id="13" name="Ellipse 12"/>
          <p:cNvSpPr/>
          <p:nvPr/>
        </p:nvSpPr>
        <p:spPr>
          <a:xfrm>
            <a:off x="4679141" y="2053417"/>
            <a:ext cx="4305710" cy="37812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Objectifs</a:t>
            </a:r>
            <a:r>
              <a:rPr lang="fr-FR" dirty="0" smtClean="0"/>
              <a:t>:</a:t>
            </a:r>
          </a:p>
          <a:p>
            <a:pPr algn="ctr"/>
            <a:endParaRPr lang="fr-FR" dirty="0"/>
          </a:p>
          <a:p>
            <a:pPr marL="285750" indent="-285750" algn="ctr">
              <a:buFontTx/>
              <a:buChar char="-"/>
            </a:pPr>
            <a:r>
              <a:rPr lang="fr-FR" dirty="0" smtClean="0"/>
              <a:t>Prévenir </a:t>
            </a:r>
            <a:r>
              <a:rPr lang="fr-FR" dirty="0"/>
              <a:t>la consommation de </a:t>
            </a:r>
            <a:r>
              <a:rPr lang="fr-FR" dirty="0" smtClean="0"/>
              <a:t>substance</a:t>
            </a:r>
          </a:p>
          <a:p>
            <a:pPr marL="285750" indent="-285750" algn="ctr">
              <a:buFontTx/>
              <a:buChar char="-"/>
            </a:pPr>
            <a:endParaRPr lang="fr-FR" dirty="0"/>
          </a:p>
          <a:p>
            <a:pPr marL="285750" indent="-285750" algn="ctr">
              <a:buFontTx/>
              <a:buChar char="-"/>
            </a:pPr>
            <a:r>
              <a:rPr lang="fr-FR" dirty="0" smtClean="0"/>
              <a:t>Fournir </a:t>
            </a:r>
            <a:r>
              <a:rPr lang="fr-FR" dirty="0"/>
              <a:t>de l’information juste et </a:t>
            </a:r>
            <a:r>
              <a:rPr lang="fr-FR" dirty="0" smtClean="0"/>
              <a:t>actuelle</a:t>
            </a:r>
            <a:endParaRPr lang="fr-FR" dirty="0"/>
          </a:p>
          <a:p>
            <a:pPr marL="285750" indent="-285750" algn="ctr">
              <a:buFontTx/>
              <a:buChar char="-"/>
            </a:pPr>
            <a:endParaRPr lang="fr-FR" dirty="0"/>
          </a:p>
          <a:p>
            <a:pPr algn="ctr"/>
            <a:r>
              <a:rPr lang="fr-FR" dirty="0" smtClean="0"/>
              <a:t>- Accompagner </a:t>
            </a:r>
            <a:r>
              <a:rPr lang="fr-FR" dirty="0"/>
              <a:t>la personne</a:t>
            </a:r>
          </a:p>
          <a:p>
            <a:pPr algn="ctr"/>
            <a:r>
              <a:rPr lang="fr-FR" dirty="0"/>
              <a:t>Prévenir la rechute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>
          <a:xfrm>
            <a:off x="7982174" y="6342527"/>
            <a:ext cx="1161826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1987901" y="3589492"/>
            <a:ext cx="138049" cy="481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4279509" y="4686835"/>
            <a:ext cx="399632" cy="193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90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scilloscop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Oscilloscope.thmx</Template>
  <TotalTime>641</TotalTime>
  <Words>349</Words>
  <Application>Microsoft Office PowerPoint</Application>
  <PresentationFormat>Affichage à l'écran (4:3)</PresentationFormat>
  <Paragraphs>101</Paragraphs>
  <Slides>10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Candara</vt:lpstr>
      <vt:lpstr>Symbol</vt:lpstr>
      <vt:lpstr>Oscilloscope</vt:lpstr>
      <vt:lpstr>Présentation des  Réseaux de santé</vt:lpstr>
      <vt:lpstr>Sommaire</vt:lpstr>
      <vt:lpstr>Qu’est ce qu’un réseau de santé?</vt:lpstr>
      <vt:lpstr>Public</vt:lpstr>
      <vt:lpstr>Leurs Objectifs</vt:lpstr>
      <vt:lpstr>Etapes de construction </vt:lpstr>
      <vt:lpstr>Présentation PowerPoint</vt:lpstr>
      <vt:lpstr>Procédure de prise en charge du patient</vt:lpstr>
      <vt:lpstr>Présentation PowerPoint</vt:lpstr>
      <vt:lpstr>Merci de votre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Réseaux de santé</dc:title>
  <dc:creator>laura massei</dc:creator>
  <cp:lastModifiedBy>user</cp:lastModifiedBy>
  <cp:revision>86</cp:revision>
  <dcterms:created xsi:type="dcterms:W3CDTF">2015-01-20T16:38:02Z</dcterms:created>
  <dcterms:modified xsi:type="dcterms:W3CDTF">2015-02-17T13:33:55Z</dcterms:modified>
</cp:coreProperties>
</file>