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3"/>
  </p:notesMasterIdLst>
  <p:sldIdLst>
    <p:sldId id="256" r:id="rId2"/>
    <p:sldId id="271" r:id="rId3"/>
    <p:sldId id="259" r:id="rId4"/>
    <p:sldId id="260" r:id="rId5"/>
    <p:sldId id="273" r:id="rId6"/>
    <p:sldId id="268" r:id="rId7"/>
    <p:sldId id="269" r:id="rId8"/>
    <p:sldId id="270" r:id="rId9"/>
    <p:sldId id="265" r:id="rId10"/>
    <p:sldId id="267" r:id="rId11"/>
    <p:sldId id="272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78" y="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62FB49-15EE-4604-82CF-4CE2A8AB26E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2B4B561-FCE1-431F-87F1-90586C189409}">
      <dgm:prSet phldrT="[Texte]" custT="1"/>
      <dgm:spPr/>
      <dgm:t>
        <a:bodyPr/>
        <a:lstStyle/>
        <a:p>
          <a:pPr rtl="0"/>
          <a:r>
            <a:rPr lang="fr-FR" sz="2200" b="1" dirty="0" smtClean="0">
              <a:latin typeface="Calibri"/>
              <a:cs typeface="Calibri"/>
            </a:rPr>
            <a:t>La loi du 2 janvier 2002 </a:t>
          </a:r>
          <a:endParaRPr lang="fr-FR" sz="2200" dirty="0">
            <a:latin typeface="Calibri"/>
            <a:cs typeface="Calibri"/>
          </a:endParaRPr>
        </a:p>
      </dgm:t>
    </dgm:pt>
    <dgm:pt modelId="{21F72A7D-477D-470C-8C86-F2B5610C5523}" type="parTrans" cxnId="{D62C4F31-61F7-4279-9E55-C9C3F58A4894}">
      <dgm:prSet/>
      <dgm:spPr/>
      <dgm:t>
        <a:bodyPr/>
        <a:lstStyle/>
        <a:p>
          <a:endParaRPr lang="fr-FR"/>
        </a:p>
      </dgm:t>
    </dgm:pt>
    <dgm:pt modelId="{551037E4-8E25-4584-BBB4-A0846018F7A4}" type="sibTrans" cxnId="{D62C4F31-61F7-4279-9E55-C9C3F58A4894}">
      <dgm:prSet/>
      <dgm:spPr/>
      <dgm:t>
        <a:bodyPr/>
        <a:lstStyle/>
        <a:p>
          <a:endParaRPr lang="fr-FR"/>
        </a:p>
      </dgm:t>
    </dgm:pt>
    <dgm:pt modelId="{FEBE46B6-35FC-4E04-BA7F-8EBA48C4B1D3}">
      <dgm:prSet phldrT="[Texte]"/>
      <dgm:spPr/>
      <dgm:t>
        <a:bodyPr/>
        <a:lstStyle/>
        <a:p>
          <a:pPr algn="just" rtl="0"/>
          <a:r>
            <a:rPr lang="fr-FR" b="1" dirty="0" smtClean="0">
              <a:latin typeface="Calibri"/>
              <a:cs typeface="Calibri"/>
            </a:rPr>
            <a:t>Changements majeurs </a:t>
          </a:r>
          <a:r>
            <a:rPr lang="fr-FR" dirty="0" smtClean="0">
              <a:latin typeface="Calibri"/>
              <a:cs typeface="Calibri"/>
            </a:rPr>
            <a:t>dans le secteur social et médico-social qui était régi </a:t>
          </a:r>
          <a:r>
            <a:rPr lang="fr-FR" b="1" dirty="0" smtClean="0">
              <a:latin typeface="Calibri"/>
              <a:cs typeface="Calibri"/>
            </a:rPr>
            <a:t>par la loi du 30 juin 1975</a:t>
          </a:r>
          <a:r>
            <a:rPr lang="fr-FR" dirty="0" smtClean="0">
              <a:latin typeface="Calibri"/>
              <a:cs typeface="Calibri"/>
            </a:rPr>
            <a:t>. </a:t>
          </a:r>
          <a:endParaRPr lang="fr-FR" dirty="0">
            <a:latin typeface="Calibri"/>
            <a:cs typeface="Calibri"/>
          </a:endParaRPr>
        </a:p>
      </dgm:t>
    </dgm:pt>
    <dgm:pt modelId="{322100EA-A3AA-420F-95BC-DD78D4C67329}" type="parTrans" cxnId="{C0B79E9E-C4DD-448B-A6C0-C09B43F80023}">
      <dgm:prSet/>
      <dgm:spPr/>
      <dgm:t>
        <a:bodyPr/>
        <a:lstStyle/>
        <a:p>
          <a:endParaRPr lang="fr-FR"/>
        </a:p>
      </dgm:t>
    </dgm:pt>
    <dgm:pt modelId="{9ABC3F7A-7D3B-400D-BA5E-9821CCD74D41}" type="sibTrans" cxnId="{C0B79E9E-C4DD-448B-A6C0-C09B43F80023}">
      <dgm:prSet/>
      <dgm:spPr/>
      <dgm:t>
        <a:bodyPr/>
        <a:lstStyle/>
        <a:p>
          <a:endParaRPr lang="fr-FR"/>
        </a:p>
      </dgm:t>
    </dgm:pt>
    <dgm:pt modelId="{D66C6E71-64D1-4D11-B25D-616F73736379}">
      <dgm:prSet phldrT="[Texte]" custT="1"/>
      <dgm:spPr/>
      <dgm:t>
        <a:bodyPr/>
        <a:lstStyle/>
        <a:p>
          <a:pPr rtl="0"/>
          <a:r>
            <a:rPr lang="fr-FR" sz="2200" b="1" dirty="0" smtClean="0">
              <a:latin typeface="Calibri"/>
              <a:cs typeface="Calibri"/>
            </a:rPr>
            <a:t>Objectifs</a:t>
          </a:r>
          <a:r>
            <a:rPr lang="fr-FR" sz="2200" dirty="0" smtClean="0">
              <a:latin typeface="Calibri"/>
              <a:cs typeface="Calibri"/>
            </a:rPr>
            <a:t> :</a:t>
          </a:r>
          <a:endParaRPr lang="fr-FR" sz="2200" dirty="0">
            <a:latin typeface="Calibri"/>
            <a:cs typeface="Calibri"/>
          </a:endParaRPr>
        </a:p>
      </dgm:t>
    </dgm:pt>
    <dgm:pt modelId="{3BB27B2B-26C0-4153-A909-AFD6D5BCA330}" type="parTrans" cxnId="{B0ABDB1D-C54E-458C-9AA2-135D1E401740}">
      <dgm:prSet/>
      <dgm:spPr/>
      <dgm:t>
        <a:bodyPr/>
        <a:lstStyle/>
        <a:p>
          <a:endParaRPr lang="fr-FR"/>
        </a:p>
      </dgm:t>
    </dgm:pt>
    <dgm:pt modelId="{3E83F587-1D0E-4AB9-BA1F-50667ED795B0}" type="sibTrans" cxnId="{B0ABDB1D-C54E-458C-9AA2-135D1E401740}">
      <dgm:prSet/>
      <dgm:spPr/>
      <dgm:t>
        <a:bodyPr/>
        <a:lstStyle/>
        <a:p>
          <a:endParaRPr lang="fr-FR"/>
        </a:p>
      </dgm:t>
    </dgm:pt>
    <dgm:pt modelId="{42FE1156-F1D6-4CCC-857A-AA36BA066E9B}">
      <dgm:prSet phldrT="[Texte]"/>
      <dgm:spPr/>
      <dgm:t>
        <a:bodyPr/>
        <a:lstStyle/>
        <a:p>
          <a:pPr rtl="0"/>
          <a:r>
            <a:rPr lang="fr-FR" b="1" dirty="0" smtClean="0">
              <a:latin typeface="Calibri"/>
              <a:cs typeface="Calibri"/>
            </a:rPr>
            <a:t>Renforcer</a:t>
          </a:r>
          <a:r>
            <a:rPr lang="fr-FR" dirty="0" smtClean="0">
              <a:latin typeface="Calibri"/>
              <a:cs typeface="Calibri"/>
            </a:rPr>
            <a:t> la place de l’usager </a:t>
          </a:r>
          <a:endParaRPr lang="fr-FR" dirty="0">
            <a:latin typeface="Calibri"/>
            <a:cs typeface="Calibri"/>
          </a:endParaRPr>
        </a:p>
      </dgm:t>
    </dgm:pt>
    <dgm:pt modelId="{CFC783FB-6392-4133-8C64-58CBC5026F55}" type="parTrans" cxnId="{036ABAB0-97F2-4AA0-9707-DEC910A2F9FA}">
      <dgm:prSet/>
      <dgm:spPr/>
      <dgm:t>
        <a:bodyPr/>
        <a:lstStyle/>
        <a:p>
          <a:endParaRPr lang="fr-FR"/>
        </a:p>
      </dgm:t>
    </dgm:pt>
    <dgm:pt modelId="{757D58EC-42D8-4CC1-A231-6869DA08E0A3}" type="sibTrans" cxnId="{036ABAB0-97F2-4AA0-9707-DEC910A2F9FA}">
      <dgm:prSet/>
      <dgm:spPr/>
      <dgm:t>
        <a:bodyPr/>
        <a:lstStyle/>
        <a:p>
          <a:endParaRPr lang="fr-FR"/>
        </a:p>
      </dgm:t>
    </dgm:pt>
    <dgm:pt modelId="{45FC8D72-B901-41F1-AEB0-C15EAF51BDA3}">
      <dgm:prSet/>
      <dgm:spPr/>
      <dgm:t>
        <a:bodyPr/>
        <a:lstStyle/>
        <a:p>
          <a:pPr rtl="0"/>
          <a:r>
            <a:rPr lang="fr-FR" b="1" dirty="0" smtClean="0">
              <a:latin typeface="Calibri"/>
              <a:cs typeface="Calibri"/>
            </a:rPr>
            <a:t>Diversifier</a:t>
          </a:r>
          <a:r>
            <a:rPr lang="fr-FR" dirty="0" smtClean="0">
              <a:latin typeface="Calibri"/>
              <a:cs typeface="Calibri"/>
            </a:rPr>
            <a:t> les modalités de prise en charge</a:t>
          </a:r>
          <a:endParaRPr lang="fr-FR" dirty="0">
            <a:latin typeface="Calibri"/>
            <a:cs typeface="Calibri"/>
          </a:endParaRPr>
        </a:p>
      </dgm:t>
    </dgm:pt>
    <dgm:pt modelId="{F55F3FFF-9F2D-41FC-8C5F-303059EAED05}" type="parTrans" cxnId="{1E2FB640-04F3-4B68-857C-67BBC3495618}">
      <dgm:prSet/>
      <dgm:spPr/>
      <dgm:t>
        <a:bodyPr/>
        <a:lstStyle/>
        <a:p>
          <a:endParaRPr lang="fr-FR"/>
        </a:p>
      </dgm:t>
    </dgm:pt>
    <dgm:pt modelId="{0E66121C-F0D2-485B-A204-664DCDE83F09}" type="sibTrans" cxnId="{1E2FB640-04F3-4B68-857C-67BBC3495618}">
      <dgm:prSet/>
      <dgm:spPr/>
      <dgm:t>
        <a:bodyPr/>
        <a:lstStyle/>
        <a:p>
          <a:endParaRPr lang="fr-FR"/>
        </a:p>
      </dgm:t>
    </dgm:pt>
    <dgm:pt modelId="{0C97A717-9A54-4A78-9760-21480DC90BF3}">
      <dgm:prSet/>
      <dgm:spPr/>
      <dgm:t>
        <a:bodyPr/>
        <a:lstStyle/>
        <a:p>
          <a:pPr rtl="0"/>
          <a:r>
            <a:rPr lang="fr-FR" b="1" dirty="0" smtClean="0">
              <a:latin typeface="Calibri"/>
              <a:cs typeface="Calibri"/>
            </a:rPr>
            <a:t>Assurer</a:t>
          </a:r>
          <a:r>
            <a:rPr lang="fr-FR" dirty="0" smtClean="0">
              <a:latin typeface="Calibri"/>
              <a:cs typeface="Calibri"/>
            </a:rPr>
            <a:t> une évaluation rigoureuse</a:t>
          </a:r>
          <a:endParaRPr lang="fr-FR" dirty="0">
            <a:latin typeface="Calibri"/>
            <a:cs typeface="Calibri"/>
          </a:endParaRPr>
        </a:p>
      </dgm:t>
    </dgm:pt>
    <dgm:pt modelId="{BC0C778E-031E-4433-B09C-6452A538218D}" type="parTrans" cxnId="{5267D8DC-59E6-4013-8266-490DD851953B}">
      <dgm:prSet/>
      <dgm:spPr/>
      <dgm:t>
        <a:bodyPr/>
        <a:lstStyle/>
        <a:p>
          <a:endParaRPr lang="fr-FR"/>
        </a:p>
      </dgm:t>
    </dgm:pt>
    <dgm:pt modelId="{B8ABA219-7AFC-4809-B98D-4B762602488A}" type="sibTrans" cxnId="{5267D8DC-59E6-4013-8266-490DD851953B}">
      <dgm:prSet/>
      <dgm:spPr/>
      <dgm:t>
        <a:bodyPr/>
        <a:lstStyle/>
        <a:p>
          <a:endParaRPr lang="fr-FR"/>
        </a:p>
      </dgm:t>
    </dgm:pt>
    <dgm:pt modelId="{B0A37E1B-C759-420B-837D-8C2FADA515A5}">
      <dgm:prSet/>
      <dgm:spPr/>
      <dgm:t>
        <a:bodyPr/>
        <a:lstStyle/>
        <a:p>
          <a:pPr rtl="0"/>
          <a:r>
            <a:rPr lang="fr-FR" b="1" dirty="0" smtClean="0">
              <a:latin typeface="Calibri"/>
              <a:cs typeface="Calibri"/>
            </a:rPr>
            <a:t>Meilleure programmation </a:t>
          </a:r>
          <a:r>
            <a:rPr lang="fr-FR" dirty="0" smtClean="0">
              <a:latin typeface="Calibri"/>
              <a:cs typeface="Calibri"/>
            </a:rPr>
            <a:t>des services et établissements</a:t>
          </a:r>
          <a:endParaRPr lang="fr-FR" dirty="0">
            <a:latin typeface="Calibri"/>
            <a:cs typeface="Calibri"/>
          </a:endParaRPr>
        </a:p>
      </dgm:t>
    </dgm:pt>
    <dgm:pt modelId="{E1E76A2B-71F7-42D8-89E2-9A4108AD1C62}" type="parTrans" cxnId="{A78C9178-0E58-4995-8236-03701CA914AF}">
      <dgm:prSet/>
      <dgm:spPr/>
      <dgm:t>
        <a:bodyPr/>
        <a:lstStyle/>
        <a:p>
          <a:endParaRPr lang="fr-FR"/>
        </a:p>
      </dgm:t>
    </dgm:pt>
    <dgm:pt modelId="{FAF69114-9E91-48BB-9305-75C8BBBA0E35}" type="sibTrans" cxnId="{A78C9178-0E58-4995-8236-03701CA914AF}">
      <dgm:prSet/>
      <dgm:spPr/>
      <dgm:t>
        <a:bodyPr/>
        <a:lstStyle/>
        <a:p>
          <a:endParaRPr lang="fr-FR"/>
        </a:p>
      </dgm:t>
    </dgm:pt>
    <dgm:pt modelId="{77623789-2AA1-4194-9A12-EAB582A64313}">
      <dgm:prSet phldrT="[Texte]"/>
      <dgm:spPr/>
      <dgm:t>
        <a:bodyPr/>
        <a:lstStyle/>
        <a:p>
          <a:pPr algn="just" rtl="0"/>
          <a:r>
            <a:rPr lang="fr-FR" b="1" dirty="0" smtClean="0">
              <a:latin typeface="Calibri"/>
              <a:cs typeface="Calibri"/>
            </a:rPr>
            <a:t>7 </a:t>
          </a:r>
          <a:r>
            <a:rPr lang="fr-FR" b="1" dirty="0" smtClean="0">
              <a:latin typeface="Calibri"/>
              <a:cs typeface="Calibri"/>
            </a:rPr>
            <a:t>outils</a:t>
          </a:r>
          <a:r>
            <a:rPr lang="fr-FR" dirty="0" smtClean="0">
              <a:latin typeface="Calibri"/>
              <a:cs typeface="Calibri"/>
            </a:rPr>
            <a:t> pour la mise en œuvre des droits.</a:t>
          </a:r>
          <a:endParaRPr lang="fr-FR" dirty="0">
            <a:latin typeface="Calibri"/>
            <a:cs typeface="Calibri"/>
          </a:endParaRPr>
        </a:p>
      </dgm:t>
    </dgm:pt>
    <dgm:pt modelId="{F618538B-72FD-4E7F-8CA6-E005CFB71889}" type="parTrans" cxnId="{A52C9759-71CC-4BDE-BC66-12E9412380D5}">
      <dgm:prSet/>
      <dgm:spPr/>
      <dgm:t>
        <a:bodyPr/>
        <a:lstStyle/>
        <a:p>
          <a:endParaRPr lang="fr-FR"/>
        </a:p>
      </dgm:t>
    </dgm:pt>
    <dgm:pt modelId="{48099808-8DA7-4E8F-88DF-DFC1876209F4}" type="sibTrans" cxnId="{A52C9759-71CC-4BDE-BC66-12E9412380D5}">
      <dgm:prSet/>
      <dgm:spPr/>
      <dgm:t>
        <a:bodyPr/>
        <a:lstStyle/>
        <a:p>
          <a:endParaRPr lang="fr-FR"/>
        </a:p>
      </dgm:t>
    </dgm:pt>
    <dgm:pt modelId="{252F8EBD-8771-45E3-91B3-11449E1AC9AE}" type="pres">
      <dgm:prSet presAssocID="{6362FB49-15EE-4604-82CF-4CE2A8AB26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53FA739-296A-429D-9BEF-9D2051D05439}" type="pres">
      <dgm:prSet presAssocID="{62B4B561-FCE1-431F-87F1-90586C189409}" presName="linNode" presStyleCnt="0"/>
      <dgm:spPr/>
    </dgm:pt>
    <dgm:pt modelId="{6EB0EE84-385E-4827-B94E-92D86D9FF8CD}" type="pres">
      <dgm:prSet presAssocID="{62B4B561-FCE1-431F-87F1-90586C189409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20DF0A-749F-4181-862D-20D581E23511}" type="pres">
      <dgm:prSet presAssocID="{62B4B561-FCE1-431F-87F1-90586C189409}" presName="descendantText" presStyleLbl="alignAccFollowNode1" presStyleIdx="0" presStyleCnt="2" custLinFactNeighborX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1F948D-3994-4A37-9FF4-7CE8B55EB725}" type="pres">
      <dgm:prSet presAssocID="{551037E4-8E25-4584-BBB4-A0846018F7A4}" presName="sp" presStyleCnt="0"/>
      <dgm:spPr/>
    </dgm:pt>
    <dgm:pt modelId="{319B3BCB-C4CA-4D1D-A5FA-126A3CCED8F5}" type="pres">
      <dgm:prSet presAssocID="{D66C6E71-64D1-4D11-B25D-616F73736379}" presName="linNode" presStyleCnt="0"/>
      <dgm:spPr/>
    </dgm:pt>
    <dgm:pt modelId="{0792814C-4D37-45B9-9362-C669C0B60668}" type="pres">
      <dgm:prSet presAssocID="{D66C6E71-64D1-4D11-B25D-616F73736379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257C0D-4635-4FA1-90A4-CD40DA984294}" type="pres">
      <dgm:prSet presAssocID="{D66C6E71-64D1-4D11-B25D-616F73736379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84BE91C-931D-453F-8DC1-62CE33B4B96C}" type="presOf" srcId="{D66C6E71-64D1-4D11-B25D-616F73736379}" destId="{0792814C-4D37-45B9-9362-C669C0B60668}" srcOrd="0" destOrd="0" presId="urn:microsoft.com/office/officeart/2005/8/layout/vList5"/>
    <dgm:cxn modelId="{A78C9178-0E58-4995-8236-03701CA914AF}" srcId="{D66C6E71-64D1-4D11-B25D-616F73736379}" destId="{B0A37E1B-C759-420B-837D-8C2FADA515A5}" srcOrd="3" destOrd="0" parTransId="{E1E76A2B-71F7-42D8-89E2-9A4108AD1C62}" sibTransId="{FAF69114-9E91-48BB-9305-75C8BBBA0E35}"/>
    <dgm:cxn modelId="{B0ABDB1D-C54E-458C-9AA2-135D1E401740}" srcId="{6362FB49-15EE-4604-82CF-4CE2A8AB26E9}" destId="{D66C6E71-64D1-4D11-B25D-616F73736379}" srcOrd="1" destOrd="0" parTransId="{3BB27B2B-26C0-4153-A909-AFD6D5BCA330}" sibTransId="{3E83F587-1D0E-4AB9-BA1F-50667ED795B0}"/>
    <dgm:cxn modelId="{1E2FB640-04F3-4B68-857C-67BBC3495618}" srcId="{D66C6E71-64D1-4D11-B25D-616F73736379}" destId="{45FC8D72-B901-41F1-AEB0-C15EAF51BDA3}" srcOrd="1" destOrd="0" parTransId="{F55F3FFF-9F2D-41FC-8C5F-303059EAED05}" sibTransId="{0E66121C-F0D2-485B-A204-664DCDE83F09}"/>
    <dgm:cxn modelId="{A87D711D-D847-49FC-831B-9A7AFD57B995}" type="presOf" srcId="{42FE1156-F1D6-4CCC-857A-AA36BA066E9B}" destId="{57257C0D-4635-4FA1-90A4-CD40DA984294}" srcOrd="0" destOrd="0" presId="urn:microsoft.com/office/officeart/2005/8/layout/vList5"/>
    <dgm:cxn modelId="{C826AAFF-429F-4D37-A3AA-91C1AE630B79}" type="presOf" srcId="{77623789-2AA1-4194-9A12-EAB582A64313}" destId="{E820DF0A-749F-4181-862D-20D581E23511}" srcOrd="0" destOrd="1" presId="urn:microsoft.com/office/officeart/2005/8/layout/vList5"/>
    <dgm:cxn modelId="{C0B79E9E-C4DD-448B-A6C0-C09B43F80023}" srcId="{62B4B561-FCE1-431F-87F1-90586C189409}" destId="{FEBE46B6-35FC-4E04-BA7F-8EBA48C4B1D3}" srcOrd="0" destOrd="0" parTransId="{322100EA-A3AA-420F-95BC-DD78D4C67329}" sibTransId="{9ABC3F7A-7D3B-400D-BA5E-9821CCD74D41}"/>
    <dgm:cxn modelId="{036ABAB0-97F2-4AA0-9707-DEC910A2F9FA}" srcId="{D66C6E71-64D1-4D11-B25D-616F73736379}" destId="{42FE1156-F1D6-4CCC-857A-AA36BA066E9B}" srcOrd="0" destOrd="0" parTransId="{CFC783FB-6392-4133-8C64-58CBC5026F55}" sibTransId="{757D58EC-42D8-4CC1-A231-6869DA08E0A3}"/>
    <dgm:cxn modelId="{7BFBA73D-3B1E-4DE0-91BE-DFB7BFCF1ADF}" type="presOf" srcId="{FEBE46B6-35FC-4E04-BA7F-8EBA48C4B1D3}" destId="{E820DF0A-749F-4181-862D-20D581E23511}" srcOrd="0" destOrd="0" presId="urn:microsoft.com/office/officeart/2005/8/layout/vList5"/>
    <dgm:cxn modelId="{912A8045-C1B0-4673-874C-6C6F2656F70D}" type="presOf" srcId="{62B4B561-FCE1-431F-87F1-90586C189409}" destId="{6EB0EE84-385E-4827-B94E-92D86D9FF8CD}" srcOrd="0" destOrd="0" presId="urn:microsoft.com/office/officeart/2005/8/layout/vList5"/>
    <dgm:cxn modelId="{B7DEA393-94A9-4F20-8AF8-E613EDA7A753}" type="presOf" srcId="{45FC8D72-B901-41F1-AEB0-C15EAF51BDA3}" destId="{57257C0D-4635-4FA1-90A4-CD40DA984294}" srcOrd="0" destOrd="1" presId="urn:microsoft.com/office/officeart/2005/8/layout/vList5"/>
    <dgm:cxn modelId="{D62C4F31-61F7-4279-9E55-C9C3F58A4894}" srcId="{6362FB49-15EE-4604-82CF-4CE2A8AB26E9}" destId="{62B4B561-FCE1-431F-87F1-90586C189409}" srcOrd="0" destOrd="0" parTransId="{21F72A7D-477D-470C-8C86-F2B5610C5523}" sibTransId="{551037E4-8E25-4584-BBB4-A0846018F7A4}"/>
    <dgm:cxn modelId="{8869F71B-312D-4F50-A0C1-C61834CBE60A}" type="presOf" srcId="{0C97A717-9A54-4A78-9760-21480DC90BF3}" destId="{57257C0D-4635-4FA1-90A4-CD40DA984294}" srcOrd="0" destOrd="2" presId="urn:microsoft.com/office/officeart/2005/8/layout/vList5"/>
    <dgm:cxn modelId="{5267D8DC-59E6-4013-8266-490DD851953B}" srcId="{D66C6E71-64D1-4D11-B25D-616F73736379}" destId="{0C97A717-9A54-4A78-9760-21480DC90BF3}" srcOrd="2" destOrd="0" parTransId="{BC0C778E-031E-4433-B09C-6452A538218D}" sibTransId="{B8ABA219-7AFC-4809-B98D-4B762602488A}"/>
    <dgm:cxn modelId="{A52C9759-71CC-4BDE-BC66-12E9412380D5}" srcId="{62B4B561-FCE1-431F-87F1-90586C189409}" destId="{77623789-2AA1-4194-9A12-EAB582A64313}" srcOrd="1" destOrd="0" parTransId="{F618538B-72FD-4E7F-8CA6-E005CFB71889}" sibTransId="{48099808-8DA7-4E8F-88DF-DFC1876209F4}"/>
    <dgm:cxn modelId="{8A46BD6F-543C-4233-BAF5-F76E20F52593}" type="presOf" srcId="{6362FB49-15EE-4604-82CF-4CE2A8AB26E9}" destId="{252F8EBD-8771-45E3-91B3-11449E1AC9AE}" srcOrd="0" destOrd="0" presId="urn:microsoft.com/office/officeart/2005/8/layout/vList5"/>
    <dgm:cxn modelId="{63FA0D44-314A-47C6-8F59-D75D5AE56209}" type="presOf" srcId="{B0A37E1B-C759-420B-837D-8C2FADA515A5}" destId="{57257C0D-4635-4FA1-90A4-CD40DA984294}" srcOrd="0" destOrd="3" presId="urn:microsoft.com/office/officeart/2005/8/layout/vList5"/>
    <dgm:cxn modelId="{770F4279-5BF1-4565-AA43-C5D3F587882B}" type="presParOf" srcId="{252F8EBD-8771-45E3-91B3-11449E1AC9AE}" destId="{053FA739-296A-429D-9BEF-9D2051D05439}" srcOrd="0" destOrd="0" presId="urn:microsoft.com/office/officeart/2005/8/layout/vList5"/>
    <dgm:cxn modelId="{651236B8-4648-4B50-AFC3-01723FD4ED5E}" type="presParOf" srcId="{053FA739-296A-429D-9BEF-9D2051D05439}" destId="{6EB0EE84-385E-4827-B94E-92D86D9FF8CD}" srcOrd="0" destOrd="0" presId="urn:microsoft.com/office/officeart/2005/8/layout/vList5"/>
    <dgm:cxn modelId="{EB6BF9D5-1BA0-4245-8100-A5A643E3D264}" type="presParOf" srcId="{053FA739-296A-429D-9BEF-9D2051D05439}" destId="{E820DF0A-749F-4181-862D-20D581E23511}" srcOrd="1" destOrd="0" presId="urn:microsoft.com/office/officeart/2005/8/layout/vList5"/>
    <dgm:cxn modelId="{AC633F82-4EDF-42B9-B3B1-88A138277D61}" type="presParOf" srcId="{252F8EBD-8771-45E3-91B3-11449E1AC9AE}" destId="{DC1F948D-3994-4A37-9FF4-7CE8B55EB725}" srcOrd="1" destOrd="0" presId="urn:microsoft.com/office/officeart/2005/8/layout/vList5"/>
    <dgm:cxn modelId="{A7B7A9B3-9739-446E-9BF0-4B5165BF5586}" type="presParOf" srcId="{252F8EBD-8771-45E3-91B3-11449E1AC9AE}" destId="{319B3BCB-C4CA-4D1D-A5FA-126A3CCED8F5}" srcOrd="2" destOrd="0" presId="urn:microsoft.com/office/officeart/2005/8/layout/vList5"/>
    <dgm:cxn modelId="{E1A27117-DB3C-466E-AD3F-4B390B713DEE}" type="presParOf" srcId="{319B3BCB-C4CA-4D1D-A5FA-126A3CCED8F5}" destId="{0792814C-4D37-45B9-9362-C669C0B60668}" srcOrd="0" destOrd="0" presId="urn:microsoft.com/office/officeart/2005/8/layout/vList5"/>
    <dgm:cxn modelId="{BA92BD3D-969A-4AF1-95B9-32B18273CC3D}" type="presParOf" srcId="{319B3BCB-C4CA-4D1D-A5FA-126A3CCED8F5}" destId="{57257C0D-4635-4FA1-90A4-CD40DA98429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0DF0A-749F-4181-862D-20D581E23511}">
      <dsp:nvSpPr>
        <dsp:cNvPr id="0" name=""/>
        <dsp:cNvSpPr/>
      </dsp:nvSpPr>
      <dsp:spPr>
        <a:xfrm rot="5400000">
          <a:off x="6203139" y="-2443968"/>
          <a:ext cx="1219170" cy="64119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kern="1200" dirty="0" smtClean="0">
              <a:latin typeface="Calibri"/>
              <a:cs typeface="Calibri"/>
            </a:rPr>
            <a:t>Changements majeurs </a:t>
          </a:r>
          <a:r>
            <a:rPr lang="fr-FR" sz="1600" kern="1200" dirty="0" smtClean="0">
              <a:latin typeface="Calibri"/>
              <a:cs typeface="Calibri"/>
            </a:rPr>
            <a:t>dans le secteur social et médico-social qui était régi </a:t>
          </a:r>
          <a:r>
            <a:rPr lang="fr-FR" sz="1600" b="1" kern="1200" dirty="0" smtClean="0">
              <a:latin typeface="Calibri"/>
              <a:cs typeface="Calibri"/>
            </a:rPr>
            <a:t>par la loi du 30 juin 1975</a:t>
          </a:r>
          <a:r>
            <a:rPr lang="fr-FR" sz="1600" kern="1200" dirty="0" smtClean="0">
              <a:latin typeface="Calibri"/>
              <a:cs typeface="Calibri"/>
            </a:rPr>
            <a:t>. </a:t>
          </a:r>
          <a:endParaRPr lang="fr-FR" sz="1600" kern="1200" dirty="0">
            <a:latin typeface="Calibri"/>
            <a:cs typeface="Calibri"/>
          </a:endParaRPr>
        </a:p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kern="1200" dirty="0" smtClean="0">
              <a:latin typeface="Calibri"/>
              <a:cs typeface="Calibri"/>
            </a:rPr>
            <a:t>7 </a:t>
          </a:r>
          <a:r>
            <a:rPr lang="fr-FR" sz="1600" b="1" kern="1200" dirty="0" smtClean="0">
              <a:latin typeface="Calibri"/>
              <a:cs typeface="Calibri"/>
            </a:rPr>
            <a:t>outils</a:t>
          </a:r>
          <a:r>
            <a:rPr lang="fr-FR" sz="1600" kern="1200" dirty="0" smtClean="0">
              <a:latin typeface="Calibri"/>
              <a:cs typeface="Calibri"/>
            </a:rPr>
            <a:t> pour la mise en œuvre des droits.</a:t>
          </a:r>
          <a:endParaRPr lang="fr-FR" sz="1600" kern="1200" dirty="0">
            <a:latin typeface="Calibri"/>
            <a:cs typeface="Calibri"/>
          </a:endParaRPr>
        </a:p>
      </dsp:txBody>
      <dsp:txXfrm rot="-5400000">
        <a:off x="3606737" y="211949"/>
        <a:ext cx="6352460" cy="1100140"/>
      </dsp:txXfrm>
    </dsp:sp>
    <dsp:sp modelId="{6EB0EE84-385E-4827-B94E-92D86D9FF8CD}">
      <dsp:nvSpPr>
        <dsp:cNvPr id="0" name=""/>
        <dsp:cNvSpPr/>
      </dsp:nvSpPr>
      <dsp:spPr>
        <a:xfrm>
          <a:off x="0" y="38"/>
          <a:ext cx="3606736" cy="15239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 smtClean="0">
              <a:latin typeface="Calibri"/>
              <a:cs typeface="Calibri"/>
            </a:rPr>
            <a:t>La loi du 2 janvier 2002 </a:t>
          </a:r>
          <a:endParaRPr lang="fr-FR" sz="2200" kern="1200" dirty="0">
            <a:latin typeface="Calibri"/>
            <a:cs typeface="Calibri"/>
          </a:endParaRPr>
        </a:p>
      </dsp:txBody>
      <dsp:txXfrm>
        <a:off x="74394" y="74432"/>
        <a:ext cx="3457948" cy="1375174"/>
      </dsp:txXfrm>
    </dsp:sp>
    <dsp:sp modelId="{57257C0D-4635-4FA1-90A4-CD40DA984294}">
      <dsp:nvSpPr>
        <dsp:cNvPr id="0" name=""/>
        <dsp:cNvSpPr/>
      </dsp:nvSpPr>
      <dsp:spPr>
        <a:xfrm rot="5400000">
          <a:off x="6203139" y="-843807"/>
          <a:ext cx="1219170" cy="64119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kern="1200" dirty="0" smtClean="0">
              <a:latin typeface="Calibri"/>
              <a:cs typeface="Calibri"/>
            </a:rPr>
            <a:t>Renforcer</a:t>
          </a:r>
          <a:r>
            <a:rPr lang="fr-FR" sz="1600" kern="1200" dirty="0" smtClean="0">
              <a:latin typeface="Calibri"/>
              <a:cs typeface="Calibri"/>
            </a:rPr>
            <a:t> la place de l’usager </a:t>
          </a:r>
          <a:endParaRPr lang="fr-FR" sz="1600" kern="1200" dirty="0">
            <a:latin typeface="Calibri"/>
            <a:cs typeface="Calibri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kern="1200" dirty="0" smtClean="0">
              <a:latin typeface="Calibri"/>
              <a:cs typeface="Calibri"/>
            </a:rPr>
            <a:t>Diversifier</a:t>
          </a:r>
          <a:r>
            <a:rPr lang="fr-FR" sz="1600" kern="1200" dirty="0" smtClean="0">
              <a:latin typeface="Calibri"/>
              <a:cs typeface="Calibri"/>
            </a:rPr>
            <a:t> les modalités de prise en charge</a:t>
          </a:r>
          <a:endParaRPr lang="fr-FR" sz="1600" kern="1200" dirty="0">
            <a:latin typeface="Calibri"/>
            <a:cs typeface="Calibri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kern="1200" dirty="0" smtClean="0">
              <a:latin typeface="Calibri"/>
              <a:cs typeface="Calibri"/>
            </a:rPr>
            <a:t>Assurer</a:t>
          </a:r>
          <a:r>
            <a:rPr lang="fr-FR" sz="1600" kern="1200" dirty="0" smtClean="0">
              <a:latin typeface="Calibri"/>
              <a:cs typeface="Calibri"/>
            </a:rPr>
            <a:t> une évaluation rigoureuse</a:t>
          </a:r>
          <a:endParaRPr lang="fr-FR" sz="1600" kern="1200" dirty="0">
            <a:latin typeface="Calibri"/>
            <a:cs typeface="Calibri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kern="1200" dirty="0" smtClean="0">
              <a:latin typeface="Calibri"/>
              <a:cs typeface="Calibri"/>
            </a:rPr>
            <a:t>Meilleure programmation </a:t>
          </a:r>
          <a:r>
            <a:rPr lang="fr-FR" sz="1600" kern="1200" dirty="0" smtClean="0">
              <a:latin typeface="Calibri"/>
              <a:cs typeface="Calibri"/>
            </a:rPr>
            <a:t>des services et établissements</a:t>
          </a:r>
          <a:endParaRPr lang="fr-FR" sz="1600" kern="1200" dirty="0">
            <a:latin typeface="Calibri"/>
            <a:cs typeface="Calibri"/>
          </a:endParaRPr>
        </a:p>
      </dsp:txBody>
      <dsp:txXfrm rot="-5400000">
        <a:off x="3606737" y="1812110"/>
        <a:ext cx="6352460" cy="1100140"/>
      </dsp:txXfrm>
    </dsp:sp>
    <dsp:sp modelId="{0792814C-4D37-45B9-9362-C669C0B60668}">
      <dsp:nvSpPr>
        <dsp:cNvPr id="0" name=""/>
        <dsp:cNvSpPr/>
      </dsp:nvSpPr>
      <dsp:spPr>
        <a:xfrm>
          <a:off x="0" y="1600199"/>
          <a:ext cx="3606736" cy="15239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 smtClean="0">
              <a:latin typeface="Calibri"/>
              <a:cs typeface="Calibri"/>
            </a:rPr>
            <a:t>Objectifs</a:t>
          </a:r>
          <a:r>
            <a:rPr lang="fr-FR" sz="2200" kern="1200" dirty="0" smtClean="0">
              <a:latin typeface="Calibri"/>
              <a:cs typeface="Calibri"/>
            </a:rPr>
            <a:t> :</a:t>
          </a:r>
          <a:endParaRPr lang="fr-FR" sz="2200" kern="1200" dirty="0">
            <a:latin typeface="Calibri"/>
            <a:cs typeface="Calibri"/>
          </a:endParaRPr>
        </a:p>
      </dsp:txBody>
      <dsp:txXfrm>
        <a:off x="74394" y="1674593"/>
        <a:ext cx="3457948" cy="13751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6C2A5-FEDB-453C-A143-BAABD8F74E24}" type="datetimeFigureOut">
              <a:rPr lang="fr-FR" smtClean="0"/>
              <a:t>17/02/2015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C3E4E-6592-453B-9716-FC5DC30E80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7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C3E4E-6592-453B-9716-FC5DC30E809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6826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C3E4E-6592-453B-9716-FC5DC30E809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544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6930-9494-40C0-B369-8EA35DB8230E}" type="datetime1">
              <a:rPr lang="fr-FR" smtClean="0"/>
              <a:t>17/02/2015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650D-10C0-4393-8A44-88B048688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82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122-3AE8-4676-AC74-88E4A2AB6CF7}" type="datetime1">
              <a:rPr lang="fr-FR" smtClean="0"/>
              <a:t>17/02/2015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650D-10C0-4393-8A44-88B048688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87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A427-3ADE-40B1-8542-C7ABBB390DF2}" type="datetime1">
              <a:rPr lang="fr-FR" smtClean="0"/>
              <a:t>17/02/2015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650D-10C0-4393-8A44-88B048688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664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6C84-602E-48E2-8411-E0E08C9B4532}" type="datetime1">
              <a:rPr lang="fr-FR" smtClean="0"/>
              <a:t>17/02/2015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650D-10C0-4393-8A44-88B048688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060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DDE9-5695-4562-B485-7EF6EEE5D7AB}" type="datetime1">
              <a:rPr lang="fr-FR" smtClean="0"/>
              <a:t>17/02/2015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650D-10C0-4393-8A44-88B048688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837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3D58-DB28-4EE0-894E-30FDBDE5F69C}" type="datetime1">
              <a:rPr lang="fr-FR" smtClean="0"/>
              <a:t>17/02/2015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650D-10C0-4393-8A44-88B048688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3435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0F67-C1CE-4D31-B878-E5B05AB07EBA}" type="datetime1">
              <a:rPr lang="fr-FR" smtClean="0"/>
              <a:t>17/02/2015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650D-10C0-4393-8A44-88B048688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100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E121-7FD2-4CDC-9D26-FE275512847F}" type="datetime1">
              <a:rPr lang="fr-FR" smtClean="0"/>
              <a:t>17/02/2015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650D-10C0-4393-8A44-88B048688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0293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2998-9A77-45E4-B528-A2877E7EAABC}" type="datetime1">
              <a:rPr lang="fr-FR" smtClean="0"/>
              <a:t>17/02/2015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650D-10C0-4393-8A44-88B048688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97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7D50-5EC5-44F6-AA60-ECA9FB035238}" type="datetime1">
              <a:rPr lang="fr-FR" smtClean="0"/>
              <a:t>17/02/2015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D5C650D-10C0-4393-8A44-88B048688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15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952E-9B32-40A5-9593-C9EDE855700C}" type="datetime1">
              <a:rPr lang="fr-FR" smtClean="0"/>
              <a:t>17/02/2015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650D-10C0-4393-8A44-88B048688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680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DBB3-3251-4C02-8798-D6019D0BEE7E}" type="datetime1">
              <a:rPr lang="fr-FR" smtClean="0"/>
              <a:t>17/02/2015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650D-10C0-4393-8A44-88B048688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89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D158-86CA-45F2-96BB-6A4596CCA928}" type="datetime1">
              <a:rPr lang="fr-FR" smtClean="0"/>
              <a:t>17/02/2015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650D-10C0-4393-8A44-88B048688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499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3B19-3A93-4E04-8424-1A0D6C5E2943}" type="datetime1">
              <a:rPr lang="fr-FR" smtClean="0"/>
              <a:t>17/02/2015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650D-10C0-4393-8A44-88B048688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932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620D0-E43D-491D-9DD4-4C029F04175B}" type="datetime1">
              <a:rPr lang="fr-FR" smtClean="0"/>
              <a:t>17/02/2015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650D-10C0-4393-8A44-88B048688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04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73C3-3390-4A6F-9389-DD3A03CB64B8}" type="datetime1">
              <a:rPr lang="fr-FR" smtClean="0"/>
              <a:t>17/02/2015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650D-10C0-4393-8A44-88B048688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76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046B-9771-4779-B38A-6095FE13D8CF}" type="datetime1">
              <a:rPr lang="fr-FR" smtClean="0"/>
              <a:t>17/02/2015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650D-10C0-4393-8A44-88B048688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81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3472D3A-06DD-4470-8B4B-15B8807B3D27}" type="datetime1">
              <a:rPr lang="fr-FR" smtClean="0"/>
              <a:t>17/02/2015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D5C650D-10C0-4393-8A44-88B048688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76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Les droits des usagers issus de la loi 2002-2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Présentation des différents outils de mise en œuvre des droits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89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325033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Calibri"/>
                <a:cs typeface="Calibri"/>
              </a:rPr>
              <a:t>7</a:t>
            </a:r>
            <a:r>
              <a:rPr lang="fr-FR" baseline="30000" dirty="0" smtClean="0">
                <a:latin typeface="Calibri"/>
                <a:cs typeface="Calibri"/>
              </a:rPr>
              <a:t>ème</a:t>
            </a:r>
            <a:r>
              <a:rPr lang="fr-FR" dirty="0" smtClean="0">
                <a:latin typeface="Calibri"/>
                <a:cs typeface="Calibri"/>
              </a:rPr>
              <a:t> outil de la loi 2002-2 :</a:t>
            </a:r>
            <a:br>
              <a:rPr lang="fr-FR" dirty="0" smtClean="0">
                <a:latin typeface="Calibri"/>
                <a:cs typeface="Calibri"/>
              </a:rPr>
            </a:br>
            <a:r>
              <a:rPr lang="fr-FR" b="1" i="1" dirty="0" smtClean="0">
                <a:latin typeface="Calibri"/>
                <a:cs typeface="Calibri"/>
              </a:rPr>
              <a:t>La personne </a:t>
            </a:r>
            <a:r>
              <a:rPr lang="fr-FR" b="1" i="1" dirty="0" smtClean="0">
                <a:latin typeface="Calibri"/>
                <a:cs typeface="Calibri"/>
              </a:rPr>
              <a:t>qualifiée</a:t>
            </a:r>
            <a:r>
              <a:rPr lang="fr-F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651000" y="1672168"/>
            <a:ext cx="10011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alibri"/>
                <a:cs typeface="Calibri"/>
              </a:rPr>
              <a:t>Décret </a:t>
            </a:r>
            <a:r>
              <a:rPr lang="fr-FR" b="1" dirty="0" smtClean="0">
                <a:latin typeface="Calibri"/>
                <a:cs typeface="Calibri"/>
              </a:rPr>
              <a:t>2003-1094 du </a:t>
            </a:r>
            <a:r>
              <a:rPr lang="fr-FR" b="1" dirty="0">
                <a:latin typeface="Calibri"/>
                <a:cs typeface="Calibri"/>
              </a:rPr>
              <a:t>14 novembre 2003 relatif à la personne qualifiée – Art. 311-5 du CASF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545168" y="3196167"/>
            <a:ext cx="10096500" cy="165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>
                <a:latin typeface="Calibri"/>
                <a:cs typeface="Calibri"/>
              </a:rPr>
              <a:t>« </a:t>
            </a:r>
            <a:r>
              <a:rPr lang="fr-FR" sz="2000" i="1" dirty="0">
                <a:latin typeface="Calibri"/>
                <a:cs typeface="Calibri"/>
              </a:rPr>
              <a:t>toute </a:t>
            </a:r>
            <a:r>
              <a:rPr lang="fr-FR" sz="2000" b="1" i="1" dirty="0">
                <a:latin typeface="Calibri"/>
                <a:cs typeface="Calibri"/>
              </a:rPr>
              <a:t>personne prise en charge </a:t>
            </a:r>
            <a:r>
              <a:rPr lang="fr-FR" sz="2000" i="1" dirty="0">
                <a:latin typeface="Calibri"/>
                <a:cs typeface="Calibri"/>
              </a:rPr>
              <a:t>par un </a:t>
            </a:r>
            <a:r>
              <a:rPr lang="fr-FR" sz="2000" b="1" i="1" dirty="0">
                <a:latin typeface="Calibri"/>
                <a:cs typeface="Calibri"/>
              </a:rPr>
              <a:t>établissemen</a:t>
            </a:r>
            <a:r>
              <a:rPr lang="fr-FR" sz="2000" i="1" dirty="0">
                <a:latin typeface="Calibri"/>
                <a:cs typeface="Calibri"/>
              </a:rPr>
              <a:t>t ou un </a:t>
            </a:r>
            <a:r>
              <a:rPr lang="fr-FR" sz="2000" b="1" i="1" dirty="0">
                <a:latin typeface="Calibri"/>
                <a:cs typeface="Calibri"/>
              </a:rPr>
              <a:t>service social </a:t>
            </a:r>
            <a:r>
              <a:rPr lang="fr-FR" sz="2000" i="1" dirty="0">
                <a:latin typeface="Calibri"/>
                <a:cs typeface="Calibri"/>
              </a:rPr>
              <a:t>ou </a:t>
            </a:r>
            <a:r>
              <a:rPr lang="fr-FR" sz="2000" b="1" i="1" dirty="0">
                <a:latin typeface="Calibri"/>
                <a:cs typeface="Calibri"/>
              </a:rPr>
              <a:t>médico-social </a:t>
            </a:r>
            <a:r>
              <a:rPr lang="fr-FR" sz="2000" i="1" dirty="0">
                <a:latin typeface="Calibri"/>
                <a:cs typeface="Calibri"/>
              </a:rPr>
              <a:t>ou son </a:t>
            </a:r>
            <a:r>
              <a:rPr lang="fr-FR" sz="2000" b="1" i="1" dirty="0">
                <a:latin typeface="Calibri"/>
                <a:cs typeface="Calibri"/>
              </a:rPr>
              <a:t>représentant légal</a:t>
            </a:r>
            <a:r>
              <a:rPr lang="fr-FR" sz="2000" i="1" dirty="0">
                <a:latin typeface="Calibri"/>
                <a:cs typeface="Calibri"/>
              </a:rPr>
              <a:t>, peut </a:t>
            </a:r>
            <a:r>
              <a:rPr lang="fr-FR" sz="2000" b="1" i="1" dirty="0">
                <a:latin typeface="Calibri"/>
                <a:cs typeface="Calibri"/>
              </a:rPr>
              <a:t>faire appel </a:t>
            </a:r>
            <a:r>
              <a:rPr lang="fr-FR" sz="2000" i="1" dirty="0">
                <a:latin typeface="Calibri"/>
                <a:cs typeface="Calibri"/>
              </a:rPr>
              <a:t>en vue de l’</a:t>
            </a:r>
            <a:r>
              <a:rPr lang="fr-FR" sz="2000" b="1" i="1" dirty="0">
                <a:latin typeface="Calibri"/>
                <a:cs typeface="Calibri"/>
              </a:rPr>
              <a:t>aider </a:t>
            </a:r>
            <a:r>
              <a:rPr lang="fr-FR" sz="2000" i="1" dirty="0">
                <a:latin typeface="Calibri"/>
                <a:cs typeface="Calibri"/>
              </a:rPr>
              <a:t>à </a:t>
            </a:r>
            <a:r>
              <a:rPr lang="fr-FR" sz="2000" b="1" i="1" dirty="0">
                <a:latin typeface="Calibri"/>
                <a:cs typeface="Calibri"/>
              </a:rPr>
              <a:t>faire valoir </a:t>
            </a:r>
            <a:r>
              <a:rPr lang="fr-FR" sz="2000" i="1" dirty="0">
                <a:latin typeface="Calibri"/>
                <a:cs typeface="Calibri"/>
              </a:rPr>
              <a:t>ses </a:t>
            </a:r>
            <a:r>
              <a:rPr lang="fr-FR" sz="2000" b="1" i="1" dirty="0">
                <a:latin typeface="Calibri"/>
                <a:cs typeface="Calibri"/>
              </a:rPr>
              <a:t>droits</a:t>
            </a:r>
            <a:r>
              <a:rPr lang="fr-FR" sz="2000" i="1" dirty="0">
                <a:latin typeface="Calibri"/>
                <a:cs typeface="Calibri"/>
              </a:rPr>
              <a:t>, à une </a:t>
            </a:r>
            <a:r>
              <a:rPr lang="fr-FR" sz="2000" b="1" i="1" dirty="0">
                <a:latin typeface="Calibri"/>
                <a:cs typeface="Calibri"/>
              </a:rPr>
              <a:t>personne qualifiée</a:t>
            </a:r>
            <a:r>
              <a:rPr lang="fr-FR" sz="2000" i="1" dirty="0">
                <a:latin typeface="Calibri"/>
                <a:cs typeface="Calibri"/>
              </a:rPr>
              <a:t> qu’elle soit sur une </a:t>
            </a:r>
            <a:r>
              <a:rPr lang="fr-FR" sz="2000" b="1" i="1" dirty="0">
                <a:latin typeface="Calibri"/>
                <a:cs typeface="Calibri"/>
              </a:rPr>
              <a:t>liste</a:t>
            </a:r>
            <a:r>
              <a:rPr lang="fr-FR" sz="2000" i="1" dirty="0">
                <a:latin typeface="Calibri"/>
                <a:cs typeface="Calibri"/>
              </a:rPr>
              <a:t> établie conjointement par le </a:t>
            </a:r>
            <a:r>
              <a:rPr lang="fr-FR" sz="2000" b="1" i="1" dirty="0">
                <a:latin typeface="Calibri"/>
                <a:cs typeface="Calibri"/>
              </a:rPr>
              <a:t>représentant de l’Etat </a:t>
            </a:r>
            <a:r>
              <a:rPr lang="fr-FR" sz="2000" i="1" dirty="0">
                <a:latin typeface="Calibri"/>
                <a:cs typeface="Calibri"/>
              </a:rPr>
              <a:t>dans le département et le</a:t>
            </a:r>
            <a:r>
              <a:rPr lang="fr-FR" sz="2000" b="1" i="1" dirty="0">
                <a:latin typeface="Calibri"/>
                <a:cs typeface="Calibri"/>
              </a:rPr>
              <a:t> Président du Conseil Général </a:t>
            </a:r>
            <a:r>
              <a:rPr lang="fr-FR" sz="2000" dirty="0">
                <a:latin typeface="Calibri"/>
                <a:cs typeface="Calibri"/>
              </a:rPr>
              <a:t>»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693334" y="2582333"/>
            <a:ext cx="357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alibri"/>
                <a:cs typeface="Calibri"/>
              </a:rPr>
              <a:t>La loi indique que :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3111500" y="5164666"/>
            <a:ext cx="7323667" cy="78316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>
                <a:solidFill>
                  <a:schemeClr val="lt1"/>
                </a:solidFill>
                <a:latin typeface="Calibri"/>
                <a:cs typeface="Calibri"/>
              </a:rPr>
              <a:t>La </a:t>
            </a:r>
            <a:r>
              <a:rPr lang="fr-FR" sz="2000" b="1" dirty="0">
                <a:solidFill>
                  <a:schemeClr val="lt1"/>
                </a:solidFill>
                <a:latin typeface="Calibri"/>
                <a:cs typeface="Calibri"/>
              </a:rPr>
              <a:t>personne qualifiée</a:t>
            </a:r>
            <a:r>
              <a:rPr lang="fr-FR" sz="2000" dirty="0">
                <a:solidFill>
                  <a:schemeClr val="lt1"/>
                </a:solidFill>
                <a:latin typeface="Calibri"/>
                <a:cs typeface="Calibri"/>
              </a:rPr>
              <a:t> joue un </a:t>
            </a:r>
            <a:r>
              <a:rPr lang="fr-FR" sz="2000" b="1" dirty="0">
                <a:solidFill>
                  <a:schemeClr val="lt1"/>
                </a:solidFill>
                <a:latin typeface="Calibri"/>
                <a:cs typeface="Calibri"/>
              </a:rPr>
              <a:t>rôle</a:t>
            </a:r>
            <a:r>
              <a:rPr lang="fr-FR" sz="2000" dirty="0">
                <a:solidFill>
                  <a:schemeClr val="lt1"/>
                </a:solidFill>
                <a:latin typeface="Calibri"/>
                <a:cs typeface="Calibri"/>
              </a:rPr>
              <a:t> de </a:t>
            </a:r>
            <a:r>
              <a:rPr lang="fr-FR" sz="2000" b="1" dirty="0">
                <a:solidFill>
                  <a:schemeClr val="lt1"/>
                </a:solidFill>
                <a:latin typeface="Calibri"/>
                <a:cs typeface="Calibri"/>
              </a:rPr>
              <a:t>médiateur</a:t>
            </a:r>
            <a:r>
              <a:rPr lang="fr-FR" sz="2000" dirty="0">
                <a:solidFill>
                  <a:schemeClr val="lt1"/>
                </a:solidFill>
                <a:latin typeface="Calibri"/>
                <a:cs typeface="Calibri"/>
              </a:rPr>
              <a:t> ou de </a:t>
            </a:r>
            <a:r>
              <a:rPr lang="fr-FR" sz="2000" b="1" dirty="0">
                <a:solidFill>
                  <a:schemeClr val="lt1"/>
                </a:solidFill>
                <a:latin typeface="Calibri"/>
                <a:cs typeface="Calibri"/>
              </a:rPr>
              <a:t>conciliateur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11503024" y="5947833"/>
            <a:ext cx="551167" cy="365125"/>
          </a:xfrm>
        </p:spPr>
        <p:txBody>
          <a:bodyPr/>
          <a:lstStyle/>
          <a:p>
            <a:r>
              <a:rPr lang="fr-FR" sz="1200" dirty="0">
                <a:latin typeface="Calibri" panose="020F050202020403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28561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68977" y="2654300"/>
            <a:ext cx="10018713" cy="1752599"/>
          </a:xfrm>
        </p:spPr>
        <p:txBody>
          <a:bodyPr/>
          <a:lstStyle/>
          <a:p>
            <a:r>
              <a:rPr lang="fr-FR" dirty="0" smtClean="0"/>
              <a:t>Merci de votre attention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173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368300"/>
            <a:ext cx="10072689" cy="986367"/>
          </a:xfrm>
        </p:spPr>
        <p:txBody>
          <a:bodyPr/>
          <a:lstStyle/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Sommaire</a:t>
            </a:r>
          </a:p>
        </p:txBody>
      </p:sp>
      <p:sp>
        <p:nvSpPr>
          <p:cNvPr id="13" name="Signalisation droite 12"/>
          <p:cNvSpPr/>
          <p:nvPr/>
        </p:nvSpPr>
        <p:spPr>
          <a:xfrm>
            <a:off x="3543299" y="3450166"/>
            <a:ext cx="6828367" cy="486834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2000" dirty="0"/>
              <a:t>Le règlement de fonctionnement</a:t>
            </a:r>
          </a:p>
        </p:txBody>
      </p:sp>
      <p:sp>
        <p:nvSpPr>
          <p:cNvPr id="14" name="Signalisation droite 13"/>
          <p:cNvSpPr/>
          <p:nvPr/>
        </p:nvSpPr>
        <p:spPr>
          <a:xfrm>
            <a:off x="3526368" y="2777066"/>
            <a:ext cx="6845300" cy="503767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La charte des droits et libertés de la personne accueillie</a:t>
            </a:r>
          </a:p>
        </p:txBody>
      </p:sp>
      <p:sp>
        <p:nvSpPr>
          <p:cNvPr id="15" name="Signalisation droite 14"/>
          <p:cNvSpPr/>
          <p:nvPr/>
        </p:nvSpPr>
        <p:spPr>
          <a:xfrm>
            <a:off x="3526367" y="2142065"/>
            <a:ext cx="6824134" cy="482602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alibri"/>
                <a:cs typeface="Calibri"/>
              </a:rPr>
              <a:t>Projet d’établissement ou de service</a:t>
            </a:r>
            <a:endParaRPr lang="fr-FR" sz="2000" dirty="0"/>
          </a:p>
        </p:txBody>
      </p:sp>
      <p:sp>
        <p:nvSpPr>
          <p:cNvPr id="16" name="Signalisation droite 15"/>
          <p:cNvSpPr/>
          <p:nvPr/>
        </p:nvSpPr>
        <p:spPr>
          <a:xfrm>
            <a:off x="3543299" y="4127501"/>
            <a:ext cx="6807201" cy="486832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Le livret d’accueil</a:t>
            </a:r>
          </a:p>
        </p:txBody>
      </p:sp>
      <p:sp>
        <p:nvSpPr>
          <p:cNvPr id="17" name="Signalisation droite 16"/>
          <p:cNvSpPr/>
          <p:nvPr/>
        </p:nvSpPr>
        <p:spPr>
          <a:xfrm>
            <a:off x="3543299" y="4783666"/>
            <a:ext cx="6828368" cy="486834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Le 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contrat de séjour ou document individuel</a:t>
            </a:r>
          </a:p>
        </p:txBody>
      </p:sp>
      <p:sp>
        <p:nvSpPr>
          <p:cNvPr id="18" name="Signalisation droite 17"/>
          <p:cNvSpPr/>
          <p:nvPr/>
        </p:nvSpPr>
        <p:spPr>
          <a:xfrm>
            <a:off x="3543299" y="5439833"/>
            <a:ext cx="6828368" cy="486834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Le conseil de vie sociale ou autres formes de participation</a:t>
            </a:r>
          </a:p>
        </p:txBody>
      </p:sp>
      <p:sp>
        <p:nvSpPr>
          <p:cNvPr id="19" name="Signalisation droite 18"/>
          <p:cNvSpPr/>
          <p:nvPr/>
        </p:nvSpPr>
        <p:spPr>
          <a:xfrm>
            <a:off x="3543299" y="6096000"/>
            <a:ext cx="6807201" cy="486833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La personne qualifiée</a:t>
            </a:r>
          </a:p>
        </p:txBody>
      </p:sp>
      <p:sp>
        <p:nvSpPr>
          <p:cNvPr id="20" name="Signalisation droite 19"/>
          <p:cNvSpPr/>
          <p:nvPr/>
        </p:nvSpPr>
        <p:spPr>
          <a:xfrm>
            <a:off x="3522133" y="1502834"/>
            <a:ext cx="6849534" cy="486833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Loi du 2 janvier 2002</a:t>
            </a: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2730500" y="1460500"/>
            <a:ext cx="719666" cy="59266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Times New Roman"/>
                <a:cs typeface="Times New Roman"/>
              </a:rPr>
              <a:t>1</a:t>
            </a:r>
            <a:endParaRPr lang="fr-FR" sz="2000" dirty="0">
              <a:latin typeface="Times New Roman"/>
              <a:cs typeface="Times New Roman"/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2755900" y="2120900"/>
            <a:ext cx="719666" cy="59266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Times New Roman"/>
                <a:cs typeface="Times New Roman"/>
              </a:rPr>
              <a:t>2</a:t>
            </a:r>
            <a:endParaRPr lang="fr-FR" sz="2000" dirty="0">
              <a:latin typeface="Times New Roman"/>
              <a:cs typeface="Times New Roman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2755900" y="2755900"/>
            <a:ext cx="719666" cy="59266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Times New Roman"/>
                <a:cs typeface="Times New Roman"/>
              </a:rPr>
              <a:t>3</a:t>
            </a:r>
            <a:endParaRPr lang="fr-FR" sz="2000" dirty="0">
              <a:latin typeface="Times New Roman"/>
              <a:cs typeface="Times New Roman"/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2755899" y="3412067"/>
            <a:ext cx="719666" cy="59266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25" name="Ellipse 24"/>
          <p:cNvSpPr/>
          <p:nvPr/>
        </p:nvSpPr>
        <p:spPr>
          <a:xfrm>
            <a:off x="2755900" y="4089400"/>
            <a:ext cx="719666" cy="59266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26" name="Ellipse 25"/>
          <p:cNvSpPr/>
          <p:nvPr/>
        </p:nvSpPr>
        <p:spPr>
          <a:xfrm>
            <a:off x="2751667" y="4741334"/>
            <a:ext cx="719666" cy="59266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Times New Roman"/>
                <a:cs typeface="Times New Roman"/>
              </a:rPr>
              <a:t>6</a:t>
            </a:r>
            <a:endParaRPr lang="fr-FR" sz="2000" dirty="0">
              <a:latin typeface="Times New Roman"/>
              <a:cs typeface="Times New Roman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2730500" y="5397501"/>
            <a:ext cx="719666" cy="59266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Times New Roman"/>
                <a:cs typeface="Times New Roman"/>
              </a:rPr>
              <a:t>7</a:t>
            </a:r>
            <a:endParaRPr lang="fr-FR" sz="2000" dirty="0">
              <a:latin typeface="Times New Roman"/>
              <a:cs typeface="Times New Roman"/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2730500" y="6053667"/>
            <a:ext cx="719666" cy="59266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Times New Roman"/>
                <a:cs typeface="Times New Roman"/>
              </a:rPr>
              <a:t>8</a:t>
            </a:r>
            <a:endParaRPr lang="fr-FR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580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Loi du 2 janvier 2002</a:t>
            </a:r>
            <a:br>
              <a:rPr lang="fr-FR" dirty="0" smtClean="0">
                <a:latin typeface="Calibri"/>
                <a:cs typeface="Calibri"/>
              </a:rPr>
            </a:br>
            <a:r>
              <a:rPr lang="fr-FR" sz="2800" i="1" dirty="0" smtClean="0">
                <a:latin typeface="Calibri"/>
                <a:cs typeface="Calibri"/>
              </a:rPr>
              <a:t>rénovant l’action sociale et médico-sociale</a:t>
            </a:r>
            <a:endParaRPr lang="fr-FR" sz="2800" i="1" dirty="0">
              <a:latin typeface="Calibri"/>
              <a:cs typeface="Calibri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451714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11503024" y="6290211"/>
            <a:ext cx="551167" cy="365125"/>
          </a:xfrm>
        </p:spPr>
        <p:txBody>
          <a:bodyPr/>
          <a:lstStyle/>
          <a:p>
            <a:r>
              <a:rPr lang="fr-FR" sz="1200" dirty="0">
                <a:latin typeface="Calibri" panose="020F0502020204030204" pitchFamily="34" charset="0"/>
              </a:rPr>
              <a:t>1</a:t>
            </a:r>
            <a:endParaRPr lang="fr-F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91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1</a:t>
            </a:r>
            <a:r>
              <a:rPr lang="fr-FR" baseline="30000" dirty="0" smtClean="0">
                <a:latin typeface="Calibri"/>
                <a:cs typeface="Calibri"/>
              </a:rPr>
              <a:t>er</a:t>
            </a:r>
            <a:r>
              <a:rPr lang="fr-FR" dirty="0" smtClean="0">
                <a:latin typeface="Calibri"/>
                <a:cs typeface="Calibri"/>
              </a:rPr>
              <a:t> outil de la loi 2002-2 : </a:t>
            </a:r>
            <a:br>
              <a:rPr lang="fr-FR" dirty="0" smtClean="0">
                <a:latin typeface="Calibri"/>
                <a:cs typeface="Calibri"/>
              </a:rPr>
            </a:br>
            <a:r>
              <a:rPr lang="fr-FR" b="1" i="1" dirty="0" smtClean="0">
                <a:latin typeface="Calibri"/>
                <a:cs typeface="Calibri"/>
              </a:rPr>
              <a:t>Le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b="1" i="1" dirty="0" smtClean="0">
                <a:latin typeface="Calibri"/>
                <a:cs typeface="Calibri"/>
              </a:rPr>
              <a:t>projet </a:t>
            </a:r>
            <a:r>
              <a:rPr lang="fr-FR" b="1" i="1" dirty="0" smtClean="0">
                <a:latin typeface="Calibri"/>
                <a:cs typeface="Calibri"/>
              </a:rPr>
              <a:t>d’établissement ou de service</a:t>
            </a:r>
            <a:endParaRPr lang="fr-FR" b="1" i="1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2200" b="1" dirty="0" smtClean="0">
                <a:latin typeface="Calibri"/>
                <a:cs typeface="Calibri"/>
              </a:rPr>
              <a:t>Art. 311-8 du CASF, art. 12 de la loi.</a:t>
            </a:r>
          </a:p>
          <a:p>
            <a:pPr marL="0" indent="0" algn="just">
              <a:buNone/>
            </a:pPr>
            <a:endParaRPr lang="fr-FR" b="1" dirty="0" smtClean="0">
              <a:latin typeface="Calibri"/>
              <a:cs typeface="Calibri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Calibri"/>
                <a:cs typeface="Calibri"/>
              </a:rPr>
              <a:t>Définit</a:t>
            </a:r>
            <a:r>
              <a:rPr lang="fr-FR" dirty="0" smtClean="0">
                <a:latin typeface="Calibri"/>
                <a:cs typeface="Calibri"/>
              </a:rPr>
              <a:t> les </a:t>
            </a:r>
            <a:r>
              <a:rPr lang="fr-FR" b="1" dirty="0" smtClean="0">
                <a:latin typeface="Calibri"/>
                <a:cs typeface="Calibri"/>
              </a:rPr>
              <a:t>objectifs</a:t>
            </a:r>
            <a:r>
              <a:rPr lang="fr-FR" dirty="0" smtClean="0">
                <a:latin typeface="Calibri"/>
                <a:cs typeface="Calibri"/>
              </a:rPr>
              <a:t> de la </a:t>
            </a:r>
            <a:r>
              <a:rPr lang="fr-FR" b="1" dirty="0" smtClean="0">
                <a:latin typeface="Calibri"/>
                <a:cs typeface="Calibri"/>
              </a:rPr>
              <a:t>structure</a:t>
            </a:r>
            <a:r>
              <a:rPr lang="fr-FR" dirty="0" smtClean="0">
                <a:latin typeface="Calibri"/>
                <a:cs typeface="Calibri"/>
              </a:rPr>
              <a:t>, ses </a:t>
            </a:r>
            <a:r>
              <a:rPr lang="fr-FR" b="1" dirty="0" smtClean="0">
                <a:latin typeface="Calibri"/>
                <a:cs typeface="Calibri"/>
              </a:rPr>
              <a:t>modalités d’organisation</a:t>
            </a:r>
            <a:r>
              <a:rPr lang="fr-FR" dirty="0" smtClean="0">
                <a:latin typeface="Calibri"/>
                <a:cs typeface="Calibri"/>
              </a:rPr>
              <a:t> et de </a:t>
            </a:r>
            <a:r>
              <a:rPr lang="fr-FR" b="1" dirty="0" smtClean="0">
                <a:latin typeface="Calibri"/>
                <a:cs typeface="Calibri"/>
              </a:rPr>
              <a:t>fonctionnement</a:t>
            </a:r>
            <a:r>
              <a:rPr lang="fr-FR" dirty="0" smtClean="0">
                <a:latin typeface="Calibri"/>
                <a:cs typeface="Calibri"/>
              </a:rPr>
              <a:t>. </a:t>
            </a:r>
          </a:p>
          <a:p>
            <a:pPr marL="0" indent="0" algn="just">
              <a:buNone/>
            </a:pPr>
            <a:endParaRPr lang="fr-FR" sz="900" dirty="0" smtClean="0">
              <a:latin typeface="Calibri"/>
              <a:cs typeface="Calibri"/>
            </a:endParaRPr>
          </a:p>
          <a:p>
            <a:pPr algn="just"/>
            <a:r>
              <a:rPr lang="fr-FR" dirty="0" smtClean="0">
                <a:latin typeface="Calibri"/>
                <a:cs typeface="Calibri"/>
              </a:rPr>
              <a:t>Établi pour une </a:t>
            </a:r>
            <a:r>
              <a:rPr lang="fr-FR" b="1" dirty="0" smtClean="0">
                <a:latin typeface="Calibri"/>
                <a:cs typeface="Calibri"/>
              </a:rPr>
              <a:t>durée maximale </a:t>
            </a:r>
            <a:r>
              <a:rPr lang="fr-FR" dirty="0" smtClean="0">
                <a:latin typeface="Calibri"/>
                <a:cs typeface="Calibri"/>
              </a:rPr>
              <a:t>de </a:t>
            </a:r>
            <a:r>
              <a:rPr lang="fr-FR" b="1" dirty="0" smtClean="0">
                <a:latin typeface="Calibri"/>
                <a:cs typeface="Calibri"/>
              </a:rPr>
              <a:t>5 ans</a:t>
            </a:r>
            <a:r>
              <a:rPr lang="fr-FR" dirty="0" smtClean="0">
                <a:latin typeface="Calibri"/>
                <a:cs typeface="Calibri"/>
              </a:rPr>
              <a:t>.</a:t>
            </a:r>
          </a:p>
          <a:p>
            <a:pPr marL="0" indent="0" algn="just">
              <a:buNone/>
            </a:pPr>
            <a:endParaRPr lang="fr-FR" sz="900" dirty="0" smtClean="0">
              <a:latin typeface="Calibri"/>
              <a:cs typeface="Calibri"/>
            </a:endParaRPr>
          </a:p>
          <a:p>
            <a:pPr algn="just"/>
            <a:r>
              <a:rPr lang="fr-FR" b="1" dirty="0" smtClean="0">
                <a:latin typeface="Calibri"/>
                <a:cs typeface="Calibri"/>
              </a:rPr>
              <a:t>Objectifs</a:t>
            </a:r>
            <a:r>
              <a:rPr lang="fr-FR" dirty="0" smtClean="0">
                <a:latin typeface="Calibri"/>
                <a:cs typeface="Calibri"/>
              </a:rPr>
              <a:t> en matière de </a:t>
            </a:r>
            <a:r>
              <a:rPr lang="fr-FR" b="1" dirty="0" smtClean="0">
                <a:latin typeface="Calibri"/>
                <a:cs typeface="Calibri"/>
              </a:rPr>
              <a:t>coordination</a:t>
            </a:r>
            <a:r>
              <a:rPr lang="fr-FR" dirty="0" smtClean="0">
                <a:latin typeface="Calibri"/>
                <a:cs typeface="Calibri"/>
              </a:rPr>
              <a:t>, de </a:t>
            </a:r>
            <a:r>
              <a:rPr lang="fr-FR" b="1" dirty="0" smtClean="0">
                <a:latin typeface="Calibri"/>
                <a:cs typeface="Calibri"/>
              </a:rPr>
              <a:t>coopération</a:t>
            </a:r>
            <a:r>
              <a:rPr lang="fr-FR" dirty="0" smtClean="0">
                <a:latin typeface="Calibri"/>
                <a:cs typeface="Calibri"/>
              </a:rPr>
              <a:t>, d’</a:t>
            </a:r>
            <a:r>
              <a:rPr lang="fr-FR" b="1" dirty="0" smtClean="0">
                <a:latin typeface="Calibri"/>
                <a:cs typeface="Calibri"/>
              </a:rPr>
              <a:t>évaluation</a:t>
            </a:r>
            <a:r>
              <a:rPr lang="fr-FR" dirty="0" smtClean="0">
                <a:latin typeface="Calibri"/>
                <a:cs typeface="Calibri"/>
              </a:rPr>
              <a:t> et de </a:t>
            </a:r>
            <a:r>
              <a:rPr lang="fr-FR" b="1" dirty="0" smtClean="0">
                <a:latin typeface="Calibri"/>
                <a:cs typeface="Calibri"/>
              </a:rPr>
              <a:t>fonctionnement</a:t>
            </a:r>
            <a:r>
              <a:rPr lang="fr-FR" dirty="0" smtClean="0">
                <a:latin typeface="Calibri"/>
                <a:cs typeface="Calibri"/>
              </a:rPr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1503023" y="6238164"/>
            <a:ext cx="551167" cy="365125"/>
          </a:xfrm>
        </p:spPr>
        <p:txBody>
          <a:bodyPr/>
          <a:lstStyle/>
          <a:p>
            <a:r>
              <a:rPr lang="fr-FR" sz="1200" dirty="0">
                <a:latin typeface="Calibri" panose="020F0502020204030204" pitchFamily="34" charset="0"/>
              </a:rPr>
              <a:t>2</a:t>
            </a:r>
            <a:endParaRPr lang="fr-F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85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0" y="579968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Calibri"/>
                <a:cs typeface="Calibri"/>
              </a:rPr>
              <a:t>2</a:t>
            </a:r>
            <a:r>
              <a:rPr lang="fr-FR" baseline="30000" dirty="0">
                <a:latin typeface="Calibri"/>
                <a:cs typeface="Calibri"/>
              </a:rPr>
              <a:t>ème</a:t>
            </a:r>
            <a:r>
              <a:rPr lang="fr-FR" dirty="0">
                <a:latin typeface="Calibri"/>
                <a:cs typeface="Calibri"/>
              </a:rPr>
              <a:t> outil de la loi 2002-2 :</a:t>
            </a:r>
            <a:br>
              <a:rPr lang="fr-FR" dirty="0">
                <a:latin typeface="Calibri"/>
                <a:cs typeface="Calibri"/>
              </a:rPr>
            </a:br>
            <a:r>
              <a:rPr lang="fr-FR" b="1" i="1" dirty="0">
                <a:latin typeface="Calibri"/>
                <a:cs typeface="Calibri"/>
              </a:rPr>
              <a:t>La charte des droits et libertés de la personne accueillie.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3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910862" y="3405285"/>
            <a:ext cx="2555631" cy="2461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dirty="0" smtClean="0">
                <a:latin typeface="Calibri"/>
                <a:cs typeface="Calibri"/>
              </a:rPr>
              <a:t>Inspiré </a:t>
            </a:r>
            <a:r>
              <a:rPr lang="fr-FR" dirty="0">
                <a:latin typeface="Calibri"/>
                <a:cs typeface="Calibri"/>
              </a:rPr>
              <a:t>du </a:t>
            </a:r>
            <a:r>
              <a:rPr lang="fr-FR" b="1" dirty="0">
                <a:latin typeface="Calibri"/>
                <a:cs typeface="Calibri"/>
              </a:rPr>
              <a:t>droit hospitalier</a:t>
            </a:r>
            <a:r>
              <a:rPr lang="fr-FR" dirty="0">
                <a:latin typeface="Calibri"/>
                <a:cs typeface="Calibri"/>
              </a:rPr>
              <a:t>, qui concerne tous les </a:t>
            </a:r>
            <a:r>
              <a:rPr lang="fr-FR" b="1" dirty="0">
                <a:latin typeface="Calibri"/>
                <a:cs typeface="Calibri"/>
              </a:rPr>
              <a:t>publics accueillis </a:t>
            </a:r>
            <a:r>
              <a:rPr lang="fr-FR" dirty="0">
                <a:latin typeface="Calibri"/>
                <a:cs typeface="Calibri"/>
              </a:rPr>
              <a:t>ou </a:t>
            </a:r>
            <a:r>
              <a:rPr lang="fr-FR" b="1" dirty="0">
                <a:latin typeface="Calibri"/>
                <a:cs typeface="Calibri"/>
              </a:rPr>
              <a:t>suivis</a:t>
            </a:r>
            <a:r>
              <a:rPr lang="fr-FR" dirty="0">
                <a:latin typeface="Calibri"/>
                <a:cs typeface="Calibri"/>
              </a:rPr>
              <a:t> par les </a:t>
            </a:r>
            <a:r>
              <a:rPr lang="fr-FR" b="1" dirty="0">
                <a:latin typeface="Calibri"/>
                <a:cs typeface="Calibri"/>
              </a:rPr>
              <a:t>établissements et services sociaux et médico-sociaux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304692" y="3405285"/>
            <a:ext cx="2555631" cy="2461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dirty="0">
                <a:latin typeface="Calibri"/>
                <a:cs typeface="Calibri"/>
              </a:rPr>
              <a:t>Vise à: </a:t>
            </a:r>
          </a:p>
          <a:p>
            <a:pPr lvl="0" algn="ctr"/>
            <a:r>
              <a:rPr lang="fr-FR" b="1" dirty="0">
                <a:latin typeface="Calibri"/>
                <a:cs typeface="Calibri"/>
              </a:rPr>
              <a:t>Prévenir </a:t>
            </a:r>
            <a:r>
              <a:rPr lang="fr-FR" dirty="0">
                <a:latin typeface="Calibri"/>
                <a:cs typeface="Calibri"/>
              </a:rPr>
              <a:t>les</a:t>
            </a:r>
            <a:r>
              <a:rPr lang="fr-FR" b="1" dirty="0">
                <a:latin typeface="Calibri"/>
                <a:cs typeface="Calibri"/>
              </a:rPr>
              <a:t> risques de maltraitance</a:t>
            </a:r>
            <a:r>
              <a:rPr lang="fr-FR" dirty="0">
                <a:latin typeface="Calibri"/>
                <a:cs typeface="Calibri"/>
              </a:rPr>
              <a:t>.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8698522" y="3434324"/>
            <a:ext cx="2555631" cy="2461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dirty="0">
                <a:latin typeface="Calibri"/>
                <a:cs typeface="Calibri"/>
              </a:rPr>
              <a:t>Doit être: </a:t>
            </a:r>
          </a:p>
          <a:p>
            <a:pPr lvl="0" algn="ctr"/>
            <a:r>
              <a:rPr lang="fr-FR" b="1" dirty="0">
                <a:latin typeface="Calibri"/>
                <a:cs typeface="Calibri"/>
              </a:rPr>
              <a:t> Annexée au livret d’accueil </a:t>
            </a:r>
            <a:r>
              <a:rPr lang="fr-FR" dirty="0">
                <a:latin typeface="Calibri"/>
                <a:cs typeface="Calibri"/>
              </a:rPr>
              <a:t>et </a:t>
            </a:r>
            <a:r>
              <a:rPr lang="fr-FR" b="1" dirty="0">
                <a:latin typeface="Calibri"/>
                <a:cs typeface="Calibri"/>
              </a:rPr>
              <a:t>affichée</a:t>
            </a:r>
            <a:r>
              <a:rPr lang="fr-FR" dirty="0">
                <a:latin typeface="Calibri"/>
                <a:cs typeface="Calibri"/>
              </a:rPr>
              <a:t> dans la </a:t>
            </a:r>
            <a:r>
              <a:rPr lang="fr-FR" b="1" dirty="0">
                <a:latin typeface="Calibri"/>
                <a:cs typeface="Calibri"/>
              </a:rPr>
              <a:t>structure</a:t>
            </a:r>
            <a:r>
              <a:rPr lang="fr-FR" dirty="0">
                <a:latin typeface="Calibri"/>
                <a:cs typeface="Calibri"/>
              </a:rPr>
              <a:t>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773912" y="2669741"/>
            <a:ext cx="5439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alibri"/>
                <a:cs typeface="Calibri"/>
              </a:rPr>
              <a:t>Arrêté du 8 septembre 2003 – Art. 311-4 du CASF.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708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Calibri"/>
                <a:cs typeface="Calibri"/>
              </a:rPr>
              <a:t>3</a:t>
            </a:r>
            <a:r>
              <a:rPr lang="fr-FR" baseline="30000" dirty="0">
                <a:latin typeface="Calibri"/>
                <a:cs typeface="Calibri"/>
              </a:rPr>
              <a:t>ème</a:t>
            </a:r>
            <a:r>
              <a:rPr lang="fr-FR" dirty="0">
                <a:latin typeface="Calibri"/>
                <a:cs typeface="Calibri"/>
              </a:rPr>
              <a:t> outil de la loi 2002-2 :</a:t>
            </a:r>
            <a:br>
              <a:rPr lang="fr-FR" dirty="0">
                <a:latin typeface="Calibri"/>
                <a:cs typeface="Calibri"/>
              </a:rPr>
            </a:br>
            <a:r>
              <a:rPr lang="fr-FR" b="1" i="1" dirty="0">
                <a:latin typeface="Calibri"/>
                <a:cs typeface="Calibri"/>
              </a:rPr>
              <a:t>Le règlement de fonctionnement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35666" y="2243667"/>
            <a:ext cx="9546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Calibri"/>
                <a:cs typeface="Calibri"/>
              </a:rPr>
              <a:t>Décret 2003-1095 du 14 novembre 2003 – Art. 3117 CASF</a:t>
            </a:r>
            <a:endParaRPr lang="fr-FR" sz="2000" dirty="0">
              <a:latin typeface="Calibri"/>
              <a:cs typeface="Calibri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904999" y="2984499"/>
            <a:ext cx="90593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fr-FR" sz="2200" dirty="0" smtClean="0">
                <a:latin typeface="Calibri"/>
                <a:cs typeface="Calibri"/>
              </a:rPr>
              <a:t>Définit les </a:t>
            </a:r>
            <a:r>
              <a:rPr lang="fr-FR" sz="2200" b="1" dirty="0" smtClean="0">
                <a:latin typeface="Calibri"/>
                <a:cs typeface="Calibri"/>
              </a:rPr>
              <a:t>obligations</a:t>
            </a:r>
            <a:r>
              <a:rPr lang="fr-FR" sz="2200" dirty="0" smtClean="0">
                <a:latin typeface="Calibri"/>
                <a:cs typeface="Calibri"/>
              </a:rPr>
              <a:t> et </a:t>
            </a:r>
            <a:r>
              <a:rPr lang="fr-FR" sz="2200" b="1" dirty="0" smtClean="0">
                <a:latin typeface="Calibri"/>
                <a:cs typeface="Calibri"/>
              </a:rPr>
              <a:t>devoirs</a:t>
            </a:r>
            <a:r>
              <a:rPr lang="fr-FR" sz="2200" dirty="0" smtClean="0">
                <a:latin typeface="Calibri"/>
                <a:cs typeface="Calibri"/>
              </a:rPr>
              <a:t> nécessaires aux </a:t>
            </a:r>
            <a:r>
              <a:rPr lang="fr-FR" sz="2200" b="1" dirty="0" smtClean="0">
                <a:latin typeface="Calibri"/>
                <a:cs typeface="Calibri"/>
              </a:rPr>
              <a:t>respects des règles de vie collective</a:t>
            </a:r>
            <a:r>
              <a:rPr lang="fr-FR" sz="2200" dirty="0" smtClean="0">
                <a:latin typeface="Calibri"/>
                <a:cs typeface="Calibri"/>
              </a:rPr>
              <a:t>, au sein de l’</a:t>
            </a:r>
            <a:r>
              <a:rPr lang="fr-FR" sz="2200" b="1" dirty="0" smtClean="0">
                <a:latin typeface="Calibri"/>
                <a:cs typeface="Calibri"/>
              </a:rPr>
              <a:t>établissement </a:t>
            </a:r>
            <a:r>
              <a:rPr lang="fr-FR" sz="2200" dirty="0" smtClean="0">
                <a:latin typeface="Calibri"/>
                <a:cs typeface="Calibri"/>
              </a:rPr>
              <a:t>et du </a:t>
            </a:r>
            <a:r>
              <a:rPr lang="fr-FR" sz="2200" b="1" dirty="0" smtClean="0">
                <a:latin typeface="Calibri"/>
                <a:cs typeface="Calibri"/>
              </a:rPr>
              <a:t>service</a:t>
            </a:r>
            <a:r>
              <a:rPr lang="fr-FR" sz="2200" dirty="0" smtClean="0">
                <a:latin typeface="Calibri"/>
                <a:cs typeface="Calibri"/>
              </a:rPr>
              <a:t>.</a:t>
            </a:r>
            <a:endParaRPr lang="fr-FR" sz="2200" dirty="0">
              <a:latin typeface="Calibri"/>
              <a:cs typeface="Calibri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841500" y="4445000"/>
            <a:ext cx="2921000" cy="1905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atin typeface="Calibri"/>
                <a:cs typeface="Calibri"/>
              </a:rPr>
              <a:t>Annexé </a:t>
            </a:r>
            <a:r>
              <a:rPr lang="fr-FR" sz="2000" dirty="0">
                <a:latin typeface="Calibri"/>
                <a:cs typeface="Calibri"/>
              </a:rPr>
              <a:t>au </a:t>
            </a:r>
            <a:r>
              <a:rPr lang="fr-FR" sz="2000" b="1" dirty="0">
                <a:latin typeface="Calibri"/>
                <a:cs typeface="Calibri"/>
              </a:rPr>
              <a:t>livret d’accueil</a:t>
            </a:r>
            <a:r>
              <a:rPr lang="fr-FR" sz="2000" dirty="0">
                <a:latin typeface="Calibri"/>
                <a:cs typeface="Calibri"/>
              </a:rPr>
              <a:t>.</a:t>
            </a:r>
          </a:p>
        </p:txBody>
      </p:sp>
      <p:sp>
        <p:nvSpPr>
          <p:cNvPr id="7" name="Ellipse 6"/>
          <p:cNvSpPr/>
          <p:nvPr/>
        </p:nvSpPr>
        <p:spPr>
          <a:xfrm>
            <a:off x="4936067" y="4428067"/>
            <a:ext cx="2959100" cy="190076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atin typeface="Calibri"/>
                <a:cs typeface="Calibri"/>
              </a:rPr>
              <a:t>Affiché</a:t>
            </a:r>
            <a:r>
              <a:rPr lang="fr-FR" sz="2000" dirty="0" smtClean="0">
                <a:latin typeface="Calibri"/>
                <a:cs typeface="Calibri"/>
              </a:rPr>
              <a:t> </a:t>
            </a:r>
            <a:r>
              <a:rPr lang="fr-FR" sz="2000" dirty="0">
                <a:latin typeface="Calibri"/>
                <a:cs typeface="Calibri"/>
              </a:rPr>
              <a:t>dans l’</a:t>
            </a:r>
            <a:r>
              <a:rPr lang="fr-FR" sz="2000" b="1" dirty="0">
                <a:latin typeface="Calibri"/>
                <a:cs typeface="Calibri"/>
              </a:rPr>
              <a:t>établissement</a:t>
            </a:r>
            <a:r>
              <a:rPr lang="fr-FR" sz="2000" dirty="0">
                <a:latin typeface="Calibri"/>
                <a:cs typeface="Calibri"/>
              </a:rPr>
              <a:t> </a:t>
            </a:r>
          </a:p>
        </p:txBody>
      </p:sp>
      <p:sp>
        <p:nvSpPr>
          <p:cNvPr id="8" name="Ellipse 7"/>
          <p:cNvSpPr/>
          <p:nvPr/>
        </p:nvSpPr>
        <p:spPr>
          <a:xfrm>
            <a:off x="8115299" y="4453467"/>
            <a:ext cx="2976033" cy="189653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/>
                <a:cs typeface="Calibri"/>
              </a:rPr>
              <a:t>Remis</a:t>
            </a:r>
            <a:r>
              <a:rPr lang="fr-FR" dirty="0">
                <a:latin typeface="Calibri"/>
                <a:cs typeface="Calibri"/>
              </a:rPr>
              <a:t> à chaque</a:t>
            </a:r>
            <a:r>
              <a:rPr lang="fr-FR" b="1" dirty="0">
                <a:latin typeface="Calibri"/>
                <a:cs typeface="Calibri"/>
              </a:rPr>
              <a:t> personne accueillie</a:t>
            </a:r>
            <a:r>
              <a:rPr lang="fr-FR" dirty="0">
                <a:latin typeface="Calibri"/>
                <a:cs typeface="Calibri"/>
              </a:rPr>
              <a:t> et à chaque </a:t>
            </a:r>
            <a:r>
              <a:rPr lang="fr-FR" b="1" dirty="0">
                <a:latin typeface="Calibri"/>
                <a:cs typeface="Calibri"/>
              </a:rPr>
              <a:t>salarié </a:t>
            </a:r>
            <a:r>
              <a:rPr lang="fr-FR" dirty="0">
                <a:latin typeface="Calibri"/>
                <a:cs typeface="Calibri"/>
              </a:rPr>
              <a:t>ou</a:t>
            </a:r>
            <a:r>
              <a:rPr lang="fr-FR" b="1" dirty="0">
                <a:latin typeface="Calibri"/>
                <a:cs typeface="Calibri"/>
              </a:rPr>
              <a:t> intervenant</a:t>
            </a:r>
            <a:r>
              <a:rPr lang="fr-FR" dirty="0">
                <a:latin typeface="Calibri"/>
                <a:cs typeface="Calibri"/>
              </a:rPr>
              <a:t>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010834" y="4021666"/>
            <a:ext cx="1587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doit être : 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11503024" y="5963709"/>
            <a:ext cx="551167" cy="365125"/>
          </a:xfrm>
        </p:spPr>
        <p:txBody>
          <a:bodyPr/>
          <a:lstStyle/>
          <a:p>
            <a:r>
              <a:rPr lang="fr-FR" sz="1200" dirty="0" smtClean="0">
                <a:latin typeface="Calibri" panose="020F0502020204030204" pitchFamily="34" charset="0"/>
              </a:rPr>
              <a:t>4</a:t>
            </a:r>
            <a:endParaRPr lang="fr-FR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10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Calibri"/>
                <a:cs typeface="Calibri"/>
              </a:rPr>
              <a:t>4</a:t>
            </a:r>
            <a:r>
              <a:rPr lang="fr-FR" baseline="30000" dirty="0">
                <a:latin typeface="Calibri"/>
                <a:cs typeface="Calibri"/>
              </a:rPr>
              <a:t>ème</a:t>
            </a:r>
            <a:r>
              <a:rPr lang="fr-FR" dirty="0">
                <a:latin typeface="Calibri"/>
                <a:cs typeface="Calibri"/>
              </a:rPr>
              <a:t> outil de la loi 2002-2 :</a:t>
            </a:r>
            <a:br>
              <a:rPr lang="fr-FR" dirty="0">
                <a:latin typeface="Calibri"/>
                <a:cs typeface="Calibri"/>
              </a:rPr>
            </a:br>
            <a:r>
              <a:rPr lang="fr-FR" b="1" i="1" dirty="0">
                <a:latin typeface="Calibri"/>
                <a:cs typeface="Calibri"/>
              </a:rPr>
              <a:t>Le livret d’accueil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391833" y="2455333"/>
            <a:ext cx="7958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Calibri"/>
                <a:cs typeface="Calibri"/>
              </a:rPr>
              <a:t>Circulaire n°138 DGAS du 24-03-2004 – Art. L. 311-4 du CASF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947333" y="3217334"/>
            <a:ext cx="9292167" cy="80433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Calibri"/>
                <a:cs typeface="Calibri"/>
              </a:rPr>
              <a:t>Remis ou adressé </a:t>
            </a:r>
            <a:r>
              <a:rPr lang="fr-FR" sz="2000" dirty="0">
                <a:solidFill>
                  <a:schemeClr val="bg1"/>
                </a:solidFill>
                <a:latin typeface="Calibri"/>
                <a:cs typeface="Calibri"/>
              </a:rPr>
              <a:t>à la </a:t>
            </a:r>
            <a:r>
              <a:rPr lang="fr-FR" sz="2000" b="1" dirty="0">
                <a:solidFill>
                  <a:schemeClr val="bg1"/>
                </a:solidFill>
                <a:latin typeface="Calibri"/>
                <a:cs typeface="Calibri"/>
              </a:rPr>
              <a:t>personne accueillie </a:t>
            </a:r>
            <a:r>
              <a:rPr lang="fr-FR" sz="2000" dirty="0">
                <a:solidFill>
                  <a:schemeClr val="bg1"/>
                </a:solidFill>
                <a:latin typeface="Calibri"/>
                <a:cs typeface="Calibri"/>
              </a:rPr>
              <a:t>ou </a:t>
            </a:r>
            <a:r>
              <a:rPr lang="fr-FR" sz="2000" b="1" dirty="0">
                <a:solidFill>
                  <a:schemeClr val="bg1"/>
                </a:solidFill>
                <a:latin typeface="Calibri"/>
                <a:cs typeface="Calibri"/>
              </a:rPr>
              <a:t>suivie</a:t>
            </a:r>
            <a:r>
              <a:rPr lang="fr-FR" sz="2000" dirty="0">
                <a:solidFill>
                  <a:schemeClr val="bg1"/>
                </a:solidFill>
                <a:latin typeface="Calibri"/>
                <a:cs typeface="Calibri"/>
              </a:rPr>
              <a:t> et </a:t>
            </a:r>
          </a:p>
          <a:p>
            <a:pPr algn="ctr"/>
            <a:r>
              <a:rPr lang="fr-FR" sz="2000" dirty="0">
                <a:solidFill>
                  <a:schemeClr val="bg1"/>
                </a:solidFill>
                <a:latin typeface="Calibri"/>
                <a:cs typeface="Calibri"/>
              </a:rPr>
              <a:t>le cas échéant à son </a:t>
            </a:r>
            <a:r>
              <a:rPr lang="fr-FR" sz="2000" b="1" dirty="0">
                <a:solidFill>
                  <a:schemeClr val="bg1"/>
                </a:solidFill>
                <a:latin typeface="Calibri"/>
                <a:cs typeface="Calibri"/>
              </a:rPr>
              <a:t>représentant légal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951567" y="4237568"/>
            <a:ext cx="9292167" cy="80433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rgbClr val="FFFFFF"/>
                </a:solidFill>
                <a:latin typeface="Calibri"/>
                <a:cs typeface="Calibri"/>
              </a:rPr>
              <a:t>Précisé </a:t>
            </a:r>
            <a:r>
              <a:rPr lang="fr-FR" sz="2000" dirty="0">
                <a:solidFill>
                  <a:srgbClr val="FFFFFF"/>
                </a:solidFill>
                <a:latin typeface="Calibri"/>
                <a:cs typeface="Calibri"/>
              </a:rPr>
              <a:t>dans le </a:t>
            </a:r>
            <a:r>
              <a:rPr lang="fr-FR" sz="2000" b="1" dirty="0">
                <a:solidFill>
                  <a:srgbClr val="FFFFFF"/>
                </a:solidFill>
                <a:latin typeface="Calibri"/>
                <a:cs typeface="Calibri"/>
              </a:rPr>
              <a:t>règlement</a:t>
            </a:r>
            <a:r>
              <a:rPr lang="fr-FR" sz="2000" dirty="0">
                <a:solidFill>
                  <a:srgbClr val="FFFFFF"/>
                </a:solidFill>
                <a:latin typeface="Calibri"/>
                <a:cs typeface="Calibri"/>
              </a:rPr>
              <a:t> de </a:t>
            </a:r>
            <a:r>
              <a:rPr lang="fr-FR" sz="2000" b="1" dirty="0">
                <a:solidFill>
                  <a:srgbClr val="FFFFFF"/>
                </a:solidFill>
                <a:latin typeface="Calibri"/>
                <a:cs typeface="Calibri"/>
              </a:rPr>
              <a:t>fonctionnement</a:t>
            </a:r>
            <a:r>
              <a:rPr lang="fr-FR" sz="2000" dirty="0">
                <a:solidFill>
                  <a:srgbClr val="FFFFFF"/>
                </a:solidFill>
                <a:latin typeface="Calibri"/>
                <a:cs typeface="Calibri"/>
              </a:rPr>
              <a:t> et dans le </a:t>
            </a:r>
            <a:r>
              <a:rPr lang="fr-FR" sz="2000" b="1" dirty="0">
                <a:solidFill>
                  <a:srgbClr val="FFFFFF"/>
                </a:solidFill>
                <a:latin typeface="Calibri"/>
                <a:cs typeface="Calibri"/>
              </a:rPr>
              <a:t>contrat de séjour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951566" y="5317067"/>
            <a:ext cx="9292167" cy="80433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FFFFFF"/>
                </a:solidFill>
                <a:latin typeface="Calibri"/>
                <a:cs typeface="Calibri"/>
              </a:rPr>
              <a:t>Outil d’information </a:t>
            </a:r>
            <a:r>
              <a:rPr lang="fr-FR" sz="2000" dirty="0">
                <a:solidFill>
                  <a:srgbClr val="FFFFFF"/>
                </a:solidFill>
                <a:latin typeface="Calibri"/>
                <a:cs typeface="Calibri"/>
              </a:rPr>
              <a:t>et d’</a:t>
            </a:r>
            <a:r>
              <a:rPr lang="fr-FR" sz="2000" b="1" dirty="0">
                <a:solidFill>
                  <a:srgbClr val="FFFFFF"/>
                </a:solidFill>
                <a:latin typeface="Calibri"/>
                <a:cs typeface="Calibri"/>
              </a:rPr>
              <a:t>intégration</a:t>
            </a:r>
            <a:r>
              <a:rPr lang="fr-FR" sz="2000" dirty="0">
                <a:solidFill>
                  <a:srgbClr val="FFFFFF"/>
                </a:solidFill>
                <a:latin typeface="Calibri"/>
                <a:cs typeface="Calibri"/>
              </a:rPr>
              <a:t> dans l’établissement ou le service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11503024" y="6121401"/>
            <a:ext cx="551167" cy="365125"/>
          </a:xfrm>
        </p:spPr>
        <p:txBody>
          <a:bodyPr/>
          <a:lstStyle/>
          <a:p>
            <a:r>
              <a:rPr lang="fr-FR" sz="1200" dirty="0">
                <a:latin typeface="Calibri" panose="020F050202020403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15317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Calibri"/>
                <a:cs typeface="Calibri"/>
              </a:rPr>
              <a:t>5</a:t>
            </a:r>
            <a:r>
              <a:rPr lang="fr-FR" baseline="30000" dirty="0">
                <a:latin typeface="Calibri"/>
                <a:cs typeface="Calibri"/>
              </a:rPr>
              <a:t>ème</a:t>
            </a:r>
            <a:r>
              <a:rPr lang="fr-FR" dirty="0">
                <a:latin typeface="Calibri"/>
                <a:cs typeface="Calibri"/>
              </a:rPr>
              <a:t> outil de la loi 2002-2 :</a:t>
            </a:r>
            <a:br>
              <a:rPr lang="fr-FR" dirty="0">
                <a:latin typeface="Calibri"/>
                <a:cs typeface="Calibri"/>
              </a:rPr>
            </a:br>
            <a:r>
              <a:rPr lang="fr-FR" b="1" i="1" dirty="0">
                <a:latin typeface="Calibri"/>
                <a:cs typeface="Calibri"/>
              </a:rPr>
              <a:t>Le contrat de séjour ou document individuel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767667" y="2497667"/>
            <a:ext cx="5058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311-4 du CASF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455333" y="3196166"/>
            <a:ext cx="3746500" cy="13335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/>
                <a:cs typeface="Calibri"/>
              </a:rPr>
              <a:t>Individualise</a:t>
            </a:r>
            <a:r>
              <a:rPr lang="fr-FR" dirty="0">
                <a:latin typeface="Calibri"/>
                <a:cs typeface="Calibri"/>
              </a:rPr>
              <a:t> les </a:t>
            </a:r>
            <a:r>
              <a:rPr lang="fr-FR" b="1" dirty="0">
                <a:latin typeface="Calibri"/>
                <a:cs typeface="Calibri"/>
              </a:rPr>
              <a:t>prestations</a:t>
            </a:r>
            <a:r>
              <a:rPr lang="fr-FR" dirty="0">
                <a:latin typeface="Calibri"/>
                <a:cs typeface="Calibri"/>
              </a:rPr>
              <a:t> délivrées aux </a:t>
            </a:r>
            <a:r>
              <a:rPr lang="fr-FR" b="1" dirty="0">
                <a:latin typeface="Calibri"/>
                <a:cs typeface="Calibri"/>
              </a:rPr>
              <a:t>usagers 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6841066" y="3196166"/>
            <a:ext cx="3746500" cy="13335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/>
                <a:cs typeface="Calibri"/>
              </a:rPr>
              <a:t>Définit</a:t>
            </a:r>
            <a:r>
              <a:rPr lang="fr-FR" dirty="0">
                <a:latin typeface="Calibri"/>
                <a:cs typeface="Calibri"/>
              </a:rPr>
              <a:t> les </a:t>
            </a:r>
            <a:r>
              <a:rPr lang="fr-FR" b="1" dirty="0">
                <a:latin typeface="Calibri"/>
                <a:cs typeface="Calibri"/>
              </a:rPr>
              <a:t>objectifs</a:t>
            </a:r>
            <a:r>
              <a:rPr lang="fr-FR" dirty="0">
                <a:latin typeface="Calibri"/>
                <a:cs typeface="Calibri"/>
              </a:rPr>
              <a:t> de la prise en charge et les </a:t>
            </a:r>
            <a:r>
              <a:rPr lang="fr-FR" b="1" dirty="0">
                <a:latin typeface="Calibri"/>
                <a:cs typeface="Calibri"/>
              </a:rPr>
              <a:t>prestations</a:t>
            </a:r>
            <a:r>
              <a:rPr lang="fr-FR" dirty="0">
                <a:latin typeface="Calibri"/>
                <a:cs typeface="Calibri"/>
              </a:rPr>
              <a:t> mises en œuvre.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459566" y="4830233"/>
            <a:ext cx="3746500" cy="13335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/>
                <a:cs typeface="Calibri"/>
              </a:rPr>
              <a:t>Document </a:t>
            </a:r>
            <a:r>
              <a:rPr lang="fr-FR" b="1" dirty="0" smtClean="0">
                <a:latin typeface="Calibri"/>
                <a:cs typeface="Calibri"/>
              </a:rPr>
              <a:t>contractuel</a:t>
            </a:r>
            <a:r>
              <a:rPr lang="fr-FR" dirty="0" smtClean="0">
                <a:latin typeface="Calibri"/>
                <a:cs typeface="Calibri"/>
              </a:rPr>
              <a:t>:</a:t>
            </a:r>
          </a:p>
          <a:p>
            <a:pPr algn="ctr"/>
            <a:r>
              <a:rPr lang="fr-FR" b="1" dirty="0" smtClean="0">
                <a:latin typeface="Calibri"/>
                <a:cs typeface="Calibri"/>
              </a:rPr>
              <a:t>Il rappelle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>
                <a:latin typeface="Calibri"/>
                <a:cs typeface="Calibri"/>
              </a:rPr>
              <a:t>les </a:t>
            </a:r>
            <a:r>
              <a:rPr lang="fr-FR" b="1" dirty="0">
                <a:latin typeface="Calibri"/>
                <a:cs typeface="Calibri"/>
              </a:rPr>
              <a:t>engagements</a:t>
            </a:r>
            <a:r>
              <a:rPr lang="fr-FR" dirty="0">
                <a:latin typeface="Calibri"/>
                <a:cs typeface="Calibri"/>
              </a:rPr>
              <a:t> pris par chacun des </a:t>
            </a:r>
            <a:r>
              <a:rPr lang="fr-FR" b="1" dirty="0">
                <a:latin typeface="Calibri"/>
                <a:cs typeface="Calibri"/>
              </a:rPr>
              <a:t>acteurs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6841066" y="4828055"/>
            <a:ext cx="3746500" cy="13335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alibri"/>
                <a:cs typeface="Calibri"/>
              </a:rPr>
              <a:t>Procédure d’élaboration: </a:t>
            </a:r>
          </a:p>
          <a:p>
            <a:pPr algn="ctr"/>
            <a:r>
              <a:rPr lang="fr-FR" b="1" dirty="0" smtClean="0">
                <a:latin typeface="Calibri"/>
                <a:cs typeface="Calibri"/>
              </a:rPr>
              <a:t>établit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>
                <a:latin typeface="Calibri"/>
                <a:cs typeface="Calibri"/>
              </a:rPr>
              <a:t>dans les </a:t>
            </a:r>
            <a:r>
              <a:rPr lang="fr-FR" b="1" dirty="0">
                <a:latin typeface="Calibri"/>
                <a:cs typeface="Calibri"/>
              </a:rPr>
              <a:t>15 jours </a:t>
            </a:r>
            <a:r>
              <a:rPr lang="fr-FR" dirty="0">
                <a:latin typeface="Calibri"/>
                <a:cs typeface="Calibri"/>
              </a:rPr>
              <a:t>suivant l’admission.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11503024" y="6163733"/>
            <a:ext cx="551167" cy="365125"/>
          </a:xfrm>
        </p:spPr>
        <p:txBody>
          <a:bodyPr/>
          <a:lstStyle/>
          <a:p>
            <a:r>
              <a:rPr lang="fr-FR" sz="1200" dirty="0">
                <a:latin typeface="Calibri" panose="020F050202020403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31280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Calibri"/>
                <a:cs typeface="Calibri"/>
              </a:rPr>
              <a:t>6</a:t>
            </a:r>
            <a:r>
              <a:rPr lang="fr-FR" baseline="30000" dirty="0" smtClean="0">
                <a:latin typeface="Calibri"/>
                <a:cs typeface="Calibri"/>
              </a:rPr>
              <a:t>ème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>
                <a:latin typeface="Calibri"/>
                <a:cs typeface="Calibri"/>
              </a:rPr>
              <a:t>outil de la loi 2002-2 </a:t>
            </a:r>
            <a:r>
              <a:rPr lang="fr-FR" dirty="0" smtClean="0">
                <a:latin typeface="Calibri"/>
                <a:cs typeface="Calibri"/>
              </a:rPr>
              <a:t>:</a:t>
            </a:r>
            <a:br>
              <a:rPr lang="fr-FR" dirty="0" smtClean="0">
                <a:latin typeface="Calibri"/>
                <a:cs typeface="Calibri"/>
              </a:rPr>
            </a:br>
            <a:r>
              <a:rPr lang="fr-FR" b="1" i="1" dirty="0" smtClean="0">
                <a:latin typeface="Calibri"/>
                <a:cs typeface="Calibri"/>
              </a:rPr>
              <a:t>Le conseil de vie sociale ou autres formes de participation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986460" y="2921000"/>
            <a:ext cx="2971707" cy="24765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Calibri"/>
                <a:cs typeface="Calibri"/>
              </a:rPr>
              <a:t>Le conseil de la vie sociale </a:t>
            </a:r>
            <a:r>
              <a:rPr lang="fr-FR" b="1" dirty="0">
                <a:latin typeface="Calibri"/>
                <a:cs typeface="Calibri"/>
              </a:rPr>
              <a:t>remplace</a:t>
            </a:r>
            <a:r>
              <a:rPr lang="fr-FR" dirty="0">
                <a:latin typeface="Calibri"/>
                <a:cs typeface="Calibri"/>
              </a:rPr>
              <a:t> </a:t>
            </a:r>
            <a:r>
              <a:rPr lang="fr-FR" b="1" dirty="0">
                <a:latin typeface="Calibri"/>
                <a:cs typeface="Calibri"/>
              </a:rPr>
              <a:t>l’ancien conseil </a:t>
            </a:r>
            <a:r>
              <a:rPr lang="fr-FR" b="1" dirty="0" smtClean="0">
                <a:latin typeface="Calibri"/>
                <a:cs typeface="Calibri"/>
              </a:rPr>
              <a:t>d’établissement</a:t>
            </a:r>
            <a:r>
              <a:rPr lang="fr-FR" dirty="0">
                <a:latin typeface="Calibri"/>
                <a:cs typeface="Calibri"/>
              </a:rPr>
              <a:t>.</a:t>
            </a:r>
          </a:p>
        </p:txBody>
      </p:sp>
      <p:sp>
        <p:nvSpPr>
          <p:cNvPr id="7" name="Ellipse 6"/>
          <p:cNvSpPr/>
          <p:nvPr/>
        </p:nvSpPr>
        <p:spPr>
          <a:xfrm>
            <a:off x="7926496" y="3365500"/>
            <a:ext cx="4265504" cy="3196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 </a:t>
            </a:r>
            <a:r>
              <a:rPr lang="fr-FR" b="1" dirty="0">
                <a:latin typeface="Calibri"/>
                <a:cs typeface="Calibri"/>
              </a:rPr>
              <a:t>Composé de</a:t>
            </a:r>
            <a:r>
              <a:rPr lang="fr-FR" dirty="0">
                <a:latin typeface="Calibri"/>
                <a:cs typeface="Calibri"/>
              </a:rPr>
              <a:t>:</a:t>
            </a:r>
          </a:p>
          <a:p>
            <a:pPr algn="ctr"/>
            <a:endParaRPr lang="fr-FR" dirty="0">
              <a:latin typeface="Calibri"/>
              <a:cs typeface="Calibri"/>
            </a:endParaRPr>
          </a:p>
          <a:p>
            <a:pPr algn="ctr"/>
            <a:r>
              <a:rPr lang="fr-FR" dirty="0">
                <a:latin typeface="Calibri"/>
                <a:cs typeface="Calibri"/>
              </a:rPr>
              <a:t>2 </a:t>
            </a:r>
            <a:r>
              <a:rPr lang="fr-FR" dirty="0" smtClean="0">
                <a:latin typeface="Calibri"/>
                <a:cs typeface="Calibri"/>
              </a:rPr>
              <a:t>représentants des personnes </a:t>
            </a:r>
            <a:r>
              <a:rPr lang="fr-FR" dirty="0">
                <a:latin typeface="Calibri"/>
                <a:cs typeface="Calibri"/>
              </a:rPr>
              <a:t>accueillies</a:t>
            </a:r>
          </a:p>
          <a:p>
            <a:endParaRPr lang="fr-FR" dirty="0">
              <a:latin typeface="Calibri"/>
              <a:cs typeface="Calibri"/>
            </a:endParaRPr>
          </a:p>
          <a:p>
            <a:pPr algn="ctr"/>
            <a:r>
              <a:rPr lang="fr-FR" dirty="0">
                <a:latin typeface="Calibri"/>
                <a:cs typeface="Calibri"/>
              </a:rPr>
              <a:t>1 représentant du personnel</a:t>
            </a:r>
          </a:p>
          <a:p>
            <a:pPr marL="342900" indent="-342900">
              <a:buAutoNum type="arabicPlain"/>
            </a:pPr>
            <a:endParaRPr lang="fr-FR" dirty="0">
              <a:latin typeface="Calibri"/>
              <a:cs typeface="Calibri"/>
            </a:endParaRPr>
          </a:p>
          <a:p>
            <a:pPr algn="ctr"/>
            <a:r>
              <a:rPr lang="fr-FR" dirty="0">
                <a:latin typeface="Calibri"/>
                <a:cs typeface="Calibri"/>
              </a:rPr>
              <a:t>1  représentant de l’organisme gestionnaire</a:t>
            </a:r>
          </a:p>
        </p:txBody>
      </p:sp>
      <p:sp>
        <p:nvSpPr>
          <p:cNvPr id="5" name="Ellipse 4"/>
          <p:cNvSpPr/>
          <p:nvPr/>
        </p:nvSpPr>
        <p:spPr>
          <a:xfrm>
            <a:off x="4021666" y="3090334"/>
            <a:ext cx="3852334" cy="298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/>
                <a:cs typeface="Calibri"/>
              </a:rPr>
              <a:t>O</a:t>
            </a:r>
            <a:r>
              <a:rPr lang="fr-FR" b="1" dirty="0" smtClean="0">
                <a:latin typeface="Calibri"/>
                <a:cs typeface="Calibri"/>
              </a:rPr>
              <a:t>bligatoire</a:t>
            </a:r>
            <a:r>
              <a:rPr lang="fr-FR" dirty="0">
                <a:latin typeface="Calibri"/>
                <a:cs typeface="Calibri"/>
              </a:rPr>
              <a:t>,</a:t>
            </a:r>
          </a:p>
          <a:p>
            <a:pPr algn="ctr"/>
            <a:r>
              <a:rPr lang="fr-FR" dirty="0">
                <a:latin typeface="Calibri"/>
                <a:cs typeface="Calibri"/>
              </a:rPr>
              <a:t>il </a:t>
            </a:r>
            <a:r>
              <a:rPr lang="fr-FR" b="1" dirty="0">
                <a:latin typeface="Calibri"/>
                <a:cs typeface="Calibri"/>
              </a:rPr>
              <a:t>assure</a:t>
            </a:r>
            <a:r>
              <a:rPr lang="fr-FR" dirty="0">
                <a:latin typeface="Calibri"/>
                <a:cs typeface="Calibri"/>
              </a:rPr>
              <a:t> un </a:t>
            </a:r>
            <a:r>
              <a:rPr lang="fr-FR" b="1" dirty="0">
                <a:latin typeface="Calibri"/>
                <a:cs typeface="Calibri"/>
              </a:rPr>
              <a:t>hébergement</a:t>
            </a:r>
            <a:r>
              <a:rPr lang="fr-FR" dirty="0">
                <a:latin typeface="Calibri"/>
                <a:cs typeface="Calibri"/>
              </a:rPr>
              <a:t> ou un </a:t>
            </a:r>
            <a:r>
              <a:rPr lang="fr-FR" b="1" dirty="0">
                <a:latin typeface="Calibri"/>
                <a:cs typeface="Calibri"/>
              </a:rPr>
              <a:t>accueil</a:t>
            </a:r>
            <a:r>
              <a:rPr lang="fr-FR" dirty="0">
                <a:latin typeface="Calibri"/>
                <a:cs typeface="Calibri"/>
              </a:rPr>
              <a:t> de jour </a:t>
            </a:r>
            <a:r>
              <a:rPr lang="fr-FR" b="1" dirty="0">
                <a:latin typeface="Calibri"/>
                <a:cs typeface="Calibri"/>
              </a:rPr>
              <a:t>continu</a:t>
            </a:r>
            <a:r>
              <a:rPr lang="fr-FR" dirty="0">
                <a:latin typeface="Calibri"/>
                <a:cs typeface="Calibri"/>
              </a:rPr>
              <a:t> ou une </a:t>
            </a:r>
            <a:r>
              <a:rPr lang="fr-FR" b="1" dirty="0">
                <a:latin typeface="Calibri"/>
                <a:cs typeface="Calibri"/>
              </a:rPr>
              <a:t>activité</a:t>
            </a:r>
            <a:r>
              <a:rPr lang="fr-FR" dirty="0">
                <a:latin typeface="Calibri"/>
                <a:cs typeface="Calibri"/>
              </a:rPr>
              <a:t> </a:t>
            </a:r>
            <a:r>
              <a:rPr lang="fr-FR" b="1" dirty="0">
                <a:latin typeface="Calibri"/>
                <a:cs typeface="Calibri"/>
              </a:rPr>
              <a:t>d’aide</a:t>
            </a:r>
            <a:r>
              <a:rPr lang="fr-FR" dirty="0">
                <a:latin typeface="Calibri"/>
                <a:cs typeface="Calibri"/>
              </a:rPr>
              <a:t> par le </a:t>
            </a:r>
            <a:r>
              <a:rPr lang="fr-FR" b="1" dirty="0">
                <a:latin typeface="Calibri"/>
                <a:cs typeface="Calibri"/>
              </a:rPr>
              <a:t>travail</a:t>
            </a:r>
            <a:r>
              <a:rPr lang="fr-FR" dirty="0">
                <a:latin typeface="Calibri"/>
                <a:cs typeface="Calibri"/>
              </a:rPr>
              <a:t>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185333" y="2391833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Calibri"/>
                <a:cs typeface="Calibri"/>
              </a:rPr>
              <a:t>Décret 2004-287 du 25 mars 2004 et Décret modificatif 2005-1367 du 2 novembre 2005 – Art. L 311-6 du CASF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11503024" y="6074834"/>
            <a:ext cx="551167" cy="365125"/>
          </a:xfrm>
        </p:spPr>
        <p:txBody>
          <a:bodyPr/>
          <a:lstStyle/>
          <a:p>
            <a:r>
              <a:rPr lang="fr-FR" sz="1200" dirty="0">
                <a:latin typeface="Calibri" panose="020F050202020403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95222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TM03457496[[fn=Parallaxe]]</Template>
  <TotalTime>560</TotalTime>
  <Words>570</Words>
  <Application>Microsoft Office PowerPoint</Application>
  <PresentationFormat>Grand écran</PresentationFormat>
  <Paragraphs>92</Paragraphs>
  <Slides>11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Times New Roman</vt:lpstr>
      <vt:lpstr>Parallaxe</vt:lpstr>
      <vt:lpstr>Les droits des usagers issus de la loi 2002-2</vt:lpstr>
      <vt:lpstr>Sommaire</vt:lpstr>
      <vt:lpstr>Loi du 2 janvier 2002 rénovant l’action sociale et médico-sociale</vt:lpstr>
      <vt:lpstr>1er outil de la loi 2002-2 :  Le projet d’établissement ou de service</vt:lpstr>
      <vt:lpstr>2ème outil de la loi 2002-2 : La charte des droits et libertés de la personne accueillie.</vt:lpstr>
      <vt:lpstr>3ème outil de la loi 2002-2 : Le règlement de fonctionnement</vt:lpstr>
      <vt:lpstr>4ème outil de la loi 2002-2 : Le livret d’accueil</vt:lpstr>
      <vt:lpstr>5ème outil de la loi 2002-2 : Le contrat de séjour ou document individuel</vt:lpstr>
      <vt:lpstr>6ème outil de la loi 2002-2 : Le conseil de vie sociale ou autres formes de participation</vt:lpstr>
      <vt:lpstr>7ème outil de la loi 2002-2 : La personne qualifiée </vt:lpstr>
      <vt:lpstr>Merci de votre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droits des usagers issus de la loi 2002-2</dc:title>
  <dc:creator>Léa Polan</dc:creator>
  <cp:lastModifiedBy>user</cp:lastModifiedBy>
  <cp:revision>65</cp:revision>
  <dcterms:created xsi:type="dcterms:W3CDTF">2015-02-09T10:05:14Z</dcterms:created>
  <dcterms:modified xsi:type="dcterms:W3CDTF">2015-02-17T12:50:16Z</dcterms:modified>
</cp:coreProperties>
</file>